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50" r:id="rId2"/>
    <p:sldId id="32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319" r:id="rId20"/>
    <p:sldId id="274" r:id="rId21"/>
    <p:sldId id="275" r:id="rId22"/>
    <p:sldId id="276" r:id="rId23"/>
    <p:sldId id="315" r:id="rId24"/>
    <p:sldId id="280" r:id="rId25"/>
    <p:sldId id="277" r:id="rId26"/>
    <p:sldId id="278" r:id="rId27"/>
    <p:sldId id="363" r:id="rId28"/>
    <p:sldId id="281" r:id="rId29"/>
    <p:sldId id="364" r:id="rId30"/>
    <p:sldId id="365" r:id="rId31"/>
    <p:sldId id="366" r:id="rId32"/>
    <p:sldId id="367" r:id="rId33"/>
    <p:sldId id="368" r:id="rId34"/>
    <p:sldId id="290" r:id="rId35"/>
    <p:sldId id="291" r:id="rId36"/>
    <p:sldId id="351" r:id="rId37"/>
    <p:sldId id="369" r:id="rId38"/>
    <p:sldId id="302" r:id="rId39"/>
    <p:sldId id="304" r:id="rId40"/>
    <p:sldId id="303" r:id="rId41"/>
    <p:sldId id="321" r:id="rId42"/>
    <p:sldId id="379"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57" r:id="rId59"/>
    <p:sldId id="358" r:id="rId60"/>
    <p:sldId id="359" r:id="rId61"/>
    <p:sldId id="360" r:id="rId62"/>
    <p:sldId id="339" r:id="rId63"/>
    <p:sldId id="340" r:id="rId64"/>
    <p:sldId id="341" r:id="rId65"/>
    <p:sldId id="342" r:id="rId66"/>
    <p:sldId id="343" r:id="rId67"/>
    <p:sldId id="362" r:id="rId68"/>
    <p:sldId id="344" r:id="rId69"/>
    <p:sldId id="345" r:id="rId70"/>
    <p:sldId id="346" r:id="rId71"/>
    <p:sldId id="347" r:id="rId72"/>
    <p:sldId id="370" r:id="rId73"/>
    <p:sldId id="378" r:id="rId74"/>
    <p:sldId id="356" r:id="rId75"/>
    <p:sldId id="361" r:id="rId76"/>
    <p:sldId id="322"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92EF43-08EA-4626-A9E2-DCCFA97A7A3A}">
          <p14:sldIdLst>
            <p14:sldId id="350"/>
            <p14:sldId id="320"/>
            <p14:sldId id="258"/>
            <p14:sldId id="259"/>
            <p14:sldId id="260"/>
            <p14:sldId id="261"/>
            <p14:sldId id="262"/>
            <p14:sldId id="263"/>
            <p14:sldId id="264"/>
            <p14:sldId id="265"/>
            <p14:sldId id="266"/>
            <p14:sldId id="267"/>
            <p14:sldId id="268"/>
            <p14:sldId id="269"/>
            <p14:sldId id="270"/>
            <p14:sldId id="271"/>
            <p14:sldId id="273"/>
            <p14:sldId id="272"/>
            <p14:sldId id="319"/>
            <p14:sldId id="274"/>
            <p14:sldId id="275"/>
            <p14:sldId id="276"/>
            <p14:sldId id="315"/>
            <p14:sldId id="280"/>
            <p14:sldId id="277"/>
            <p14:sldId id="278"/>
            <p14:sldId id="363"/>
            <p14:sldId id="281"/>
            <p14:sldId id="364"/>
            <p14:sldId id="365"/>
            <p14:sldId id="366"/>
            <p14:sldId id="367"/>
            <p14:sldId id="368"/>
            <p14:sldId id="290"/>
            <p14:sldId id="291"/>
            <p14:sldId id="351"/>
            <p14:sldId id="369"/>
            <p14:sldId id="302"/>
            <p14:sldId id="304"/>
            <p14:sldId id="303"/>
            <p14:sldId id="321"/>
            <p14:sldId id="379"/>
            <p14:sldId id="323"/>
            <p14:sldId id="324"/>
            <p14:sldId id="325"/>
            <p14:sldId id="326"/>
            <p14:sldId id="327"/>
            <p14:sldId id="328"/>
            <p14:sldId id="329"/>
            <p14:sldId id="330"/>
            <p14:sldId id="331"/>
            <p14:sldId id="332"/>
            <p14:sldId id="333"/>
            <p14:sldId id="334"/>
            <p14:sldId id="335"/>
            <p14:sldId id="336"/>
            <p14:sldId id="337"/>
            <p14:sldId id="357"/>
            <p14:sldId id="358"/>
            <p14:sldId id="359"/>
            <p14:sldId id="360"/>
            <p14:sldId id="339"/>
            <p14:sldId id="340"/>
            <p14:sldId id="341"/>
            <p14:sldId id="342"/>
            <p14:sldId id="343"/>
            <p14:sldId id="362"/>
            <p14:sldId id="344"/>
            <p14:sldId id="345"/>
            <p14:sldId id="346"/>
            <p14:sldId id="347"/>
            <p14:sldId id="370"/>
            <p14:sldId id="378"/>
            <p14:sldId id="356"/>
            <p14:sldId id="361"/>
            <p14:sldId id="32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p:cViewPr varScale="1">
        <p:scale>
          <a:sx n="52" d="100"/>
          <a:sy n="52" d="100"/>
        </p:scale>
        <p:origin x="-1354" y="-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8E5314-3D7C-43B2-967B-90FB51A6B897}" type="datetimeFigureOut">
              <a:rPr lang="en-US" smtClean="0"/>
              <a:t>8/19/2014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8EBB0E-6808-4FE2-ADD2-1597619FEBE5}" type="slidenum">
              <a:rPr lang="en-US" smtClean="0"/>
              <a:t>‹#›</a:t>
            </a:fld>
            <a:endParaRPr lang="en-US"/>
          </a:p>
        </p:txBody>
      </p:sp>
    </p:spTree>
    <p:extLst>
      <p:ext uri="{BB962C8B-B14F-4D97-AF65-F5344CB8AC3E}">
        <p14:creationId xmlns:p14="http://schemas.microsoft.com/office/powerpoint/2010/main" val="3058355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www.search</a:t>
            </a:r>
            <a:r>
              <a:rPr lang="en-US" dirty="0" smtClean="0"/>
              <a:t>-best-</a:t>
            </a:r>
            <a:r>
              <a:rPr lang="en-US" dirty="0" err="1" smtClean="0"/>
              <a:t>cartoon.com</a:t>
            </a:r>
            <a:r>
              <a:rPr lang="en-US" dirty="0" smtClean="0"/>
              <a:t>/cartoon-</a:t>
            </a:r>
            <a:r>
              <a:rPr lang="en-US" dirty="0" err="1" smtClean="0"/>
              <a:t>fish.html</a:t>
            </a:r>
            <a:endParaRPr lang="en-US" dirty="0"/>
          </a:p>
        </p:txBody>
      </p:sp>
      <p:sp>
        <p:nvSpPr>
          <p:cNvPr id="4" name="Slide Number Placeholder 3"/>
          <p:cNvSpPr>
            <a:spLocks noGrp="1"/>
          </p:cNvSpPr>
          <p:nvPr>
            <p:ph type="sldNum" sz="quarter" idx="10"/>
          </p:nvPr>
        </p:nvSpPr>
        <p:spPr/>
        <p:txBody>
          <a:bodyPr/>
          <a:lstStyle/>
          <a:p>
            <a:fld id="{948EBB0E-6808-4FE2-ADD2-1597619FEBE5}" type="slidenum">
              <a:rPr lang="en-US" smtClean="0"/>
              <a:t>2</a:t>
            </a:fld>
            <a:endParaRPr lang="en-US"/>
          </a:p>
        </p:txBody>
      </p:sp>
    </p:spTree>
    <p:extLst>
      <p:ext uri="{BB962C8B-B14F-4D97-AF65-F5344CB8AC3E}">
        <p14:creationId xmlns:p14="http://schemas.microsoft.com/office/powerpoint/2010/main" val="36564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www.clker.com</a:t>
            </a:r>
            <a:r>
              <a:rPr lang="en-US" dirty="0" smtClean="0"/>
              <a:t>/</a:t>
            </a:r>
            <a:r>
              <a:rPr lang="en-US" dirty="0" err="1" smtClean="0"/>
              <a:t>cliparts</a:t>
            </a:r>
            <a:r>
              <a:rPr lang="en-US" dirty="0" smtClean="0"/>
              <a:t>/p/S/D/m/Y/B/blue-shark-</a:t>
            </a:r>
            <a:r>
              <a:rPr lang="en-US" dirty="0" err="1" smtClean="0"/>
              <a:t>hi.png</a:t>
            </a:r>
            <a:endParaRPr lang="en-US" dirty="0" smtClean="0"/>
          </a:p>
          <a:p>
            <a:r>
              <a:rPr lang="en-US" dirty="0" smtClean="0"/>
              <a:t>http://</a:t>
            </a:r>
            <a:r>
              <a:rPr lang="en-US" dirty="0" err="1" smtClean="0"/>
              <a:t>www.search</a:t>
            </a:r>
            <a:r>
              <a:rPr lang="en-US" dirty="0" smtClean="0"/>
              <a:t>-best-</a:t>
            </a:r>
            <a:r>
              <a:rPr lang="en-US" dirty="0" err="1" smtClean="0"/>
              <a:t>cartoon.com</a:t>
            </a:r>
            <a:r>
              <a:rPr lang="en-US" dirty="0" smtClean="0"/>
              <a:t>/cartoon-fish/cartoon-fish-</a:t>
            </a:r>
            <a:r>
              <a:rPr lang="en-US" dirty="0" err="1" smtClean="0"/>
              <a:t>baracuda.jpg</a:t>
            </a:r>
            <a:endParaRPr lang="en-US" dirty="0" smtClean="0"/>
          </a:p>
          <a:p>
            <a:r>
              <a:rPr lang="en-US" dirty="0" smtClean="0"/>
              <a:t>http://</a:t>
            </a:r>
            <a:r>
              <a:rPr lang="en-US" dirty="0" err="1" smtClean="0"/>
              <a:t>www.search</a:t>
            </a:r>
            <a:r>
              <a:rPr lang="en-US" dirty="0" smtClean="0"/>
              <a:t>-best-</a:t>
            </a:r>
            <a:r>
              <a:rPr lang="en-US" dirty="0" err="1" smtClean="0"/>
              <a:t>cartoon.com</a:t>
            </a:r>
            <a:r>
              <a:rPr lang="en-US" dirty="0" smtClean="0"/>
              <a:t>/cartoon-</a:t>
            </a:r>
            <a:r>
              <a:rPr lang="en-US" dirty="0" err="1" smtClean="0"/>
              <a:t>fish.html</a:t>
            </a:r>
            <a:endParaRPr lang="en-US" dirty="0" smtClean="0"/>
          </a:p>
          <a:p>
            <a:r>
              <a:rPr lang="en-US" dirty="0" smtClean="0"/>
              <a:t>http://graemehobbs93.wordpress.com/category/drawings/page/2/ - http://graemehobbs93.files.wordpress.com/2012/01/</a:t>
            </a:r>
            <a:r>
              <a:rPr lang="en-US" dirty="0" err="1" smtClean="0"/>
              <a:t>piranha.gif</a:t>
            </a:r>
            <a:endParaRPr lang="en-US" dirty="0" smtClean="0"/>
          </a:p>
          <a:p>
            <a:endParaRPr lang="en-US" dirty="0"/>
          </a:p>
        </p:txBody>
      </p:sp>
      <p:sp>
        <p:nvSpPr>
          <p:cNvPr id="4" name="Slide Number Placeholder 3"/>
          <p:cNvSpPr>
            <a:spLocks noGrp="1"/>
          </p:cNvSpPr>
          <p:nvPr>
            <p:ph type="sldNum" sz="quarter" idx="10"/>
          </p:nvPr>
        </p:nvSpPr>
        <p:spPr/>
        <p:txBody>
          <a:bodyPr/>
          <a:lstStyle/>
          <a:p>
            <a:fld id="{948EBB0E-6808-4FE2-ADD2-1597619FEBE5}" type="slidenum">
              <a:rPr lang="en-US" smtClean="0"/>
              <a:t>3</a:t>
            </a:fld>
            <a:endParaRPr lang="en-US"/>
          </a:p>
        </p:txBody>
      </p:sp>
    </p:spTree>
    <p:extLst>
      <p:ext uri="{BB962C8B-B14F-4D97-AF65-F5344CB8AC3E}">
        <p14:creationId xmlns:p14="http://schemas.microsoft.com/office/powerpoint/2010/main" val="2979140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8EBB0E-6808-4FE2-ADD2-1597619FEBE5}" type="slidenum">
              <a:rPr lang="en-US" smtClean="0"/>
              <a:t>5</a:t>
            </a:fld>
            <a:endParaRPr lang="en-US"/>
          </a:p>
        </p:txBody>
      </p:sp>
    </p:spTree>
    <p:extLst>
      <p:ext uri="{BB962C8B-B14F-4D97-AF65-F5344CB8AC3E}">
        <p14:creationId xmlns:p14="http://schemas.microsoft.com/office/powerpoint/2010/main" val="611072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http://marvel-cinematic-</a:t>
            </a:r>
            <a:r>
              <a:rPr lang="en-US" sz="1200" dirty="0" err="1" smtClean="0"/>
              <a:t>universe.wikia.com</a:t>
            </a:r>
            <a:r>
              <a:rPr lang="en-US" sz="1200" dirty="0" smtClean="0"/>
              <a:t>/wiki/</a:t>
            </a:r>
            <a:r>
              <a:rPr lang="en-US" sz="1200" dirty="0" err="1" smtClean="0"/>
              <a:t>Tesseract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948EBB0E-6808-4FE2-ADD2-1597619FEBE5}" type="slidenum">
              <a:rPr lang="en-US" smtClean="0"/>
              <a:t>20</a:t>
            </a:fld>
            <a:endParaRPr lang="en-US"/>
          </a:p>
        </p:txBody>
      </p:sp>
    </p:spTree>
    <p:extLst>
      <p:ext uri="{BB962C8B-B14F-4D97-AF65-F5344CB8AC3E}">
        <p14:creationId xmlns:p14="http://schemas.microsoft.com/office/powerpoint/2010/main" val="554820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https://53077f79f9186a4c3655-ed296c5f6b6631ceb800b5287f18673f.ssl.cf3.rackcdn.com/480-65563260e200790e7af69b2ae11be1d7acf9d546.jpg</a:t>
            </a:r>
            <a:br>
              <a:rPr lang="de-DE" dirty="0" smtClean="0"/>
            </a:br>
            <a:r>
              <a:rPr lang="de-DE" dirty="0" smtClean="0"/>
              <a:t>http://www.sunzu.com/articles/why-is-it-so-tough-to-ask-the-tough-questions/</a:t>
            </a:r>
            <a:endParaRPr lang="en-US" dirty="0"/>
          </a:p>
        </p:txBody>
      </p:sp>
      <p:sp>
        <p:nvSpPr>
          <p:cNvPr id="4" name="Slide Number Placeholder 3"/>
          <p:cNvSpPr>
            <a:spLocks noGrp="1"/>
          </p:cNvSpPr>
          <p:nvPr>
            <p:ph type="sldNum" sz="quarter" idx="10"/>
          </p:nvPr>
        </p:nvSpPr>
        <p:spPr/>
        <p:txBody>
          <a:bodyPr/>
          <a:lstStyle/>
          <a:p>
            <a:fld id="{948EBB0E-6808-4FE2-ADD2-1597619FEBE5}" type="slidenum">
              <a:rPr lang="en-US" smtClean="0"/>
              <a:t>21</a:t>
            </a:fld>
            <a:endParaRPr lang="en-US"/>
          </a:p>
        </p:txBody>
      </p:sp>
    </p:spTree>
    <p:extLst>
      <p:ext uri="{BB962C8B-B14F-4D97-AF65-F5344CB8AC3E}">
        <p14:creationId xmlns:p14="http://schemas.microsoft.com/office/powerpoint/2010/main" val="117794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Papa </a:t>
            </a:r>
            <a:r>
              <a:rPr lang="en-US" sz="1200" dirty="0" err="1" smtClean="0"/>
              <a:t>Legba</a:t>
            </a:r>
            <a:r>
              <a:rPr lang="en-US" sz="1200" dirty="0" smtClean="0"/>
              <a:t> Hear My Call!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http://</a:t>
            </a:r>
            <a:r>
              <a:rPr lang="en-US" sz="1200" dirty="0" err="1" smtClean="0"/>
              <a:t>upload.wikimedia.org</a:t>
            </a:r>
            <a:r>
              <a:rPr lang="en-US" sz="1200" dirty="0" smtClean="0"/>
              <a:t>/</a:t>
            </a:r>
            <a:r>
              <a:rPr lang="en-US" sz="1200" dirty="0" err="1" smtClean="0"/>
              <a:t>wikipedia</a:t>
            </a:r>
            <a:r>
              <a:rPr lang="en-US" sz="1200" dirty="0" smtClean="0"/>
              <a:t>/commons/6/69/</a:t>
            </a:r>
            <a:r>
              <a:rPr lang="en-US" sz="1200" dirty="0" err="1" smtClean="0"/>
              <a:t>PapaLegbaCharlesSanderson.jpg</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948EBB0E-6808-4FE2-ADD2-1597619FEBE5}" type="slidenum">
              <a:rPr lang="en-US" smtClean="0"/>
              <a:t>25</a:t>
            </a:fld>
            <a:endParaRPr lang="en-US"/>
          </a:p>
        </p:txBody>
      </p:sp>
    </p:spTree>
    <p:extLst>
      <p:ext uri="{BB962C8B-B14F-4D97-AF65-F5344CB8AC3E}">
        <p14:creationId xmlns:p14="http://schemas.microsoft.com/office/powerpoint/2010/main" val="1796385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blog.supermedia.com</a:t>
            </a:r>
            <a:r>
              <a:rPr lang="en-US" dirty="0" smtClean="0"/>
              <a:t>/media/</a:t>
            </a:r>
            <a:r>
              <a:rPr lang="en-US" dirty="0" err="1" smtClean="0"/>
              <a:t>questions.jpg</a:t>
            </a:r>
            <a:endParaRPr lang="en-US" dirty="0"/>
          </a:p>
        </p:txBody>
      </p:sp>
      <p:sp>
        <p:nvSpPr>
          <p:cNvPr id="4" name="Slide Number Placeholder 3"/>
          <p:cNvSpPr>
            <a:spLocks noGrp="1"/>
          </p:cNvSpPr>
          <p:nvPr>
            <p:ph type="sldNum" sz="quarter" idx="10"/>
          </p:nvPr>
        </p:nvSpPr>
        <p:spPr/>
        <p:txBody>
          <a:bodyPr/>
          <a:lstStyle/>
          <a:p>
            <a:fld id="{948EBB0E-6808-4FE2-ADD2-1597619FEBE5}" type="slidenum">
              <a:rPr lang="en-US" smtClean="0"/>
              <a:t>76</a:t>
            </a:fld>
            <a:endParaRPr lang="en-US"/>
          </a:p>
        </p:txBody>
      </p:sp>
    </p:spTree>
    <p:extLst>
      <p:ext uri="{BB962C8B-B14F-4D97-AF65-F5344CB8AC3E}">
        <p14:creationId xmlns:p14="http://schemas.microsoft.com/office/powerpoint/2010/main" val="502995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074C9F-B036-4E11-9ED7-5406C26D8FBF}" type="datetimeFigureOut">
              <a:rPr lang="en-US" smtClean="0"/>
              <a:t>8/19/2014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FFD0C-1986-478F-8E55-5564D6494868}" type="slidenum">
              <a:rPr lang="en-US" smtClean="0"/>
              <a:t>‹#›</a:t>
            </a:fld>
            <a:endParaRPr lang="en-US"/>
          </a:p>
        </p:txBody>
      </p:sp>
    </p:spTree>
    <p:extLst>
      <p:ext uri="{BB962C8B-B14F-4D97-AF65-F5344CB8AC3E}">
        <p14:creationId xmlns:p14="http://schemas.microsoft.com/office/powerpoint/2010/main" val="2431661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074C9F-B036-4E11-9ED7-5406C26D8FBF}" type="datetimeFigureOut">
              <a:rPr lang="en-US" smtClean="0"/>
              <a:t>8/19/2014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FFD0C-1986-478F-8E55-5564D6494868}" type="slidenum">
              <a:rPr lang="en-US" smtClean="0"/>
              <a:t>‹#›</a:t>
            </a:fld>
            <a:endParaRPr lang="en-US"/>
          </a:p>
        </p:txBody>
      </p:sp>
    </p:spTree>
    <p:extLst>
      <p:ext uri="{BB962C8B-B14F-4D97-AF65-F5344CB8AC3E}">
        <p14:creationId xmlns:p14="http://schemas.microsoft.com/office/powerpoint/2010/main" val="909241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074C9F-B036-4E11-9ED7-5406C26D8FBF}" type="datetimeFigureOut">
              <a:rPr lang="en-US" smtClean="0"/>
              <a:t>8/19/2014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FFD0C-1986-478F-8E55-5564D6494868}" type="slidenum">
              <a:rPr lang="en-US" smtClean="0"/>
              <a:t>‹#›</a:t>
            </a:fld>
            <a:endParaRPr lang="en-US"/>
          </a:p>
        </p:txBody>
      </p:sp>
    </p:spTree>
    <p:extLst>
      <p:ext uri="{BB962C8B-B14F-4D97-AF65-F5344CB8AC3E}">
        <p14:creationId xmlns:p14="http://schemas.microsoft.com/office/powerpoint/2010/main" val="2248493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074C9F-B036-4E11-9ED7-5406C26D8FBF}" type="datetimeFigureOut">
              <a:rPr lang="en-US" smtClean="0"/>
              <a:t>8/19/2014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FFD0C-1986-478F-8E55-5564D6494868}" type="slidenum">
              <a:rPr lang="en-US" smtClean="0"/>
              <a:t>‹#›</a:t>
            </a:fld>
            <a:endParaRPr lang="en-US"/>
          </a:p>
        </p:txBody>
      </p:sp>
    </p:spTree>
    <p:extLst>
      <p:ext uri="{BB962C8B-B14F-4D97-AF65-F5344CB8AC3E}">
        <p14:creationId xmlns:p14="http://schemas.microsoft.com/office/powerpoint/2010/main" val="189197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074C9F-B036-4E11-9ED7-5406C26D8FBF}" type="datetimeFigureOut">
              <a:rPr lang="en-US" smtClean="0"/>
              <a:t>8/19/2014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2FFD0C-1986-478F-8E55-5564D6494868}" type="slidenum">
              <a:rPr lang="en-US" smtClean="0"/>
              <a:t>‹#›</a:t>
            </a:fld>
            <a:endParaRPr lang="en-US"/>
          </a:p>
        </p:txBody>
      </p:sp>
    </p:spTree>
    <p:extLst>
      <p:ext uri="{BB962C8B-B14F-4D97-AF65-F5344CB8AC3E}">
        <p14:creationId xmlns:p14="http://schemas.microsoft.com/office/powerpoint/2010/main" val="3598512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074C9F-B036-4E11-9ED7-5406C26D8FBF}" type="datetimeFigureOut">
              <a:rPr lang="en-US" smtClean="0"/>
              <a:t>8/19/2014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2FFD0C-1986-478F-8E55-5564D6494868}" type="slidenum">
              <a:rPr lang="en-US" smtClean="0"/>
              <a:t>‹#›</a:t>
            </a:fld>
            <a:endParaRPr lang="en-US"/>
          </a:p>
        </p:txBody>
      </p:sp>
    </p:spTree>
    <p:extLst>
      <p:ext uri="{BB962C8B-B14F-4D97-AF65-F5344CB8AC3E}">
        <p14:creationId xmlns:p14="http://schemas.microsoft.com/office/powerpoint/2010/main" val="388439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074C9F-B036-4E11-9ED7-5406C26D8FBF}" type="datetimeFigureOut">
              <a:rPr lang="en-US" smtClean="0"/>
              <a:t>8/19/2014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2FFD0C-1986-478F-8E55-5564D6494868}" type="slidenum">
              <a:rPr lang="en-US" smtClean="0"/>
              <a:t>‹#›</a:t>
            </a:fld>
            <a:endParaRPr lang="en-US"/>
          </a:p>
        </p:txBody>
      </p:sp>
    </p:spTree>
    <p:extLst>
      <p:ext uri="{BB962C8B-B14F-4D97-AF65-F5344CB8AC3E}">
        <p14:creationId xmlns:p14="http://schemas.microsoft.com/office/powerpoint/2010/main" val="359115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074C9F-B036-4E11-9ED7-5406C26D8FBF}" type="datetimeFigureOut">
              <a:rPr lang="en-US" smtClean="0"/>
              <a:t>8/19/2014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2FFD0C-1986-478F-8E55-5564D6494868}" type="slidenum">
              <a:rPr lang="en-US" smtClean="0"/>
              <a:t>‹#›</a:t>
            </a:fld>
            <a:endParaRPr lang="en-US"/>
          </a:p>
        </p:txBody>
      </p:sp>
    </p:spTree>
    <p:extLst>
      <p:ext uri="{BB962C8B-B14F-4D97-AF65-F5344CB8AC3E}">
        <p14:creationId xmlns:p14="http://schemas.microsoft.com/office/powerpoint/2010/main" val="2960998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074C9F-B036-4E11-9ED7-5406C26D8FBF}" type="datetimeFigureOut">
              <a:rPr lang="en-US" smtClean="0"/>
              <a:t>8/19/2014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2FFD0C-1986-478F-8E55-5564D6494868}" type="slidenum">
              <a:rPr lang="en-US" smtClean="0"/>
              <a:t>‹#›</a:t>
            </a:fld>
            <a:endParaRPr lang="en-US"/>
          </a:p>
        </p:txBody>
      </p:sp>
    </p:spTree>
    <p:extLst>
      <p:ext uri="{BB962C8B-B14F-4D97-AF65-F5344CB8AC3E}">
        <p14:creationId xmlns:p14="http://schemas.microsoft.com/office/powerpoint/2010/main" val="346699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074C9F-B036-4E11-9ED7-5406C26D8FBF}" type="datetimeFigureOut">
              <a:rPr lang="en-US" smtClean="0"/>
              <a:t>8/19/2014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2FFD0C-1986-478F-8E55-5564D6494868}" type="slidenum">
              <a:rPr lang="en-US" smtClean="0"/>
              <a:t>‹#›</a:t>
            </a:fld>
            <a:endParaRPr lang="en-US"/>
          </a:p>
        </p:txBody>
      </p:sp>
    </p:spTree>
    <p:extLst>
      <p:ext uri="{BB962C8B-B14F-4D97-AF65-F5344CB8AC3E}">
        <p14:creationId xmlns:p14="http://schemas.microsoft.com/office/powerpoint/2010/main" val="174310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074C9F-B036-4E11-9ED7-5406C26D8FBF}" type="datetimeFigureOut">
              <a:rPr lang="en-US" smtClean="0"/>
              <a:t>8/19/2014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2FFD0C-1986-478F-8E55-5564D6494868}" type="slidenum">
              <a:rPr lang="en-US" smtClean="0"/>
              <a:t>‹#›</a:t>
            </a:fld>
            <a:endParaRPr lang="en-US"/>
          </a:p>
        </p:txBody>
      </p:sp>
    </p:spTree>
    <p:extLst>
      <p:ext uri="{BB962C8B-B14F-4D97-AF65-F5344CB8AC3E}">
        <p14:creationId xmlns:p14="http://schemas.microsoft.com/office/powerpoint/2010/main" val="3228191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074C9F-B036-4E11-9ED7-5406C26D8FBF}" type="datetimeFigureOut">
              <a:rPr lang="en-US" smtClean="0"/>
              <a:t>8/19/2014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2FFD0C-1986-478F-8E55-5564D6494868}" type="slidenum">
              <a:rPr lang="en-US" smtClean="0"/>
              <a:t>‹#›</a:t>
            </a:fld>
            <a:endParaRPr lang="en-US"/>
          </a:p>
        </p:txBody>
      </p:sp>
    </p:spTree>
    <p:extLst>
      <p:ext uri="{BB962C8B-B14F-4D97-AF65-F5344CB8AC3E}">
        <p14:creationId xmlns:p14="http://schemas.microsoft.com/office/powerpoint/2010/main" val="1319459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intel.com/content/www/us/en/chipsets/6-chipset-c200-chipset-datasheet.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Setup For Failure: Defeating Secure Boot</a:t>
            </a:r>
            <a:endParaRPr lang="en-US" dirty="0"/>
          </a:p>
        </p:txBody>
      </p:sp>
      <p:sp>
        <p:nvSpPr>
          <p:cNvPr id="3" name="Subtitle 2"/>
          <p:cNvSpPr>
            <a:spLocks noGrp="1"/>
          </p:cNvSpPr>
          <p:nvPr>
            <p:ph type="subTitle" idx="1"/>
          </p:nvPr>
        </p:nvSpPr>
        <p:spPr>
          <a:xfrm>
            <a:off x="990600" y="3810000"/>
            <a:ext cx="7391400" cy="2590800"/>
          </a:xfrm>
        </p:spPr>
        <p:txBody>
          <a:bodyPr>
            <a:normAutofit/>
          </a:bodyPr>
          <a:lstStyle/>
          <a:p>
            <a:pPr algn="l"/>
            <a:r>
              <a:rPr lang="en-US" dirty="0" smtClean="0"/>
              <a:t>Corey </a:t>
            </a:r>
            <a:r>
              <a:rPr lang="en-US" dirty="0" err="1" smtClean="0"/>
              <a:t>Kallenberg</a:t>
            </a:r>
            <a:r>
              <a:rPr lang="en-US" dirty="0" smtClean="0"/>
              <a:t> 	@</a:t>
            </a:r>
            <a:r>
              <a:rPr lang="en-US" dirty="0" err="1" smtClean="0"/>
              <a:t>coreykal</a:t>
            </a:r>
            <a:endParaRPr lang="en-US" dirty="0" smtClean="0"/>
          </a:p>
          <a:p>
            <a:pPr algn="l"/>
            <a:r>
              <a:rPr lang="en-US" dirty="0" smtClean="0"/>
              <a:t>Sam Cornwell		</a:t>
            </a:r>
            <a:r>
              <a:rPr lang="en-US" smtClean="0"/>
              <a:t>@ssc0rnwell</a:t>
            </a:r>
            <a:endParaRPr lang="en-US" dirty="0" smtClean="0"/>
          </a:p>
          <a:p>
            <a:pPr algn="l"/>
            <a:r>
              <a:rPr lang="en-US" dirty="0" err="1" smtClean="0"/>
              <a:t>Xeno</a:t>
            </a:r>
            <a:r>
              <a:rPr lang="en-US" dirty="0" smtClean="0"/>
              <a:t> </a:t>
            </a:r>
            <a:r>
              <a:rPr lang="en-US" dirty="0" err="1" smtClean="0"/>
              <a:t>Kovah</a:t>
            </a:r>
            <a:r>
              <a:rPr lang="en-US" dirty="0" smtClean="0"/>
              <a:t>		@</a:t>
            </a:r>
            <a:r>
              <a:rPr lang="en-US" dirty="0" err="1" smtClean="0"/>
              <a:t>xenokovah</a:t>
            </a:r>
            <a:endParaRPr lang="en-US" dirty="0" smtClean="0"/>
          </a:p>
          <a:p>
            <a:pPr algn="l"/>
            <a:r>
              <a:rPr lang="en-US" dirty="0" smtClean="0"/>
              <a:t>John Butterworth  	@jwbutterworth3</a:t>
            </a:r>
            <a:endParaRPr lang="en-US" dirty="0"/>
          </a:p>
        </p:txBody>
      </p:sp>
    </p:spTree>
    <p:extLst>
      <p:ext uri="{BB962C8B-B14F-4D97-AF65-F5344CB8AC3E}">
        <p14:creationId xmlns:p14="http://schemas.microsoft.com/office/powerpoint/2010/main" val="12568603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953000"/>
            <a:ext cx="8305800" cy="1524000"/>
          </a:xfrm>
        </p:spPr>
        <p:txBody>
          <a:bodyPr>
            <a:normAutofit lnSpcReduction="10000"/>
          </a:bodyPr>
          <a:lstStyle/>
          <a:p>
            <a:r>
              <a:rPr lang="en-US" dirty="0" smtClean="0"/>
              <a:t>Because the boot loader is not signed with a key embedded into the firmware, UEFI will refuse to boot the system.</a:t>
            </a:r>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91251"/>
            <a:ext cx="8866052" cy="4271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11262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800600"/>
            <a:ext cx="8610600" cy="1905000"/>
          </a:xfrm>
        </p:spPr>
        <p:txBody>
          <a:bodyPr>
            <a:normAutofit fontScale="85000" lnSpcReduction="20000"/>
          </a:bodyPr>
          <a:lstStyle/>
          <a:p>
            <a:r>
              <a:rPr lang="en-US" dirty="0" smtClean="0"/>
              <a:t>Secure Boot is not limited to verifying only the boot loader.</a:t>
            </a:r>
          </a:p>
          <a:p>
            <a:r>
              <a:rPr lang="en-US" dirty="0" smtClean="0"/>
              <a:t>Secure Boot will attempt to verify any EFI executable that it attempts to transfer control to.</a:t>
            </a:r>
          </a:p>
          <a:p>
            <a:r>
              <a:rPr lang="en-US" dirty="0" smtClean="0"/>
              <a:t>Sort of..</a:t>
            </a:r>
            <a:endParaRPr lang="en-US"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
            <a:ext cx="7753350" cy="4383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670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700" y="4724400"/>
            <a:ext cx="8229600" cy="1447800"/>
          </a:xfrm>
        </p:spPr>
        <p:txBody>
          <a:bodyPr>
            <a:normAutofit fontScale="70000" lnSpcReduction="20000"/>
          </a:bodyPr>
          <a:lstStyle/>
          <a:p>
            <a:r>
              <a:rPr lang="en-US" dirty="0" smtClean="0"/>
              <a:t>The signature check on target EFI executables doesn’t always occur.</a:t>
            </a:r>
          </a:p>
          <a:p>
            <a:r>
              <a:rPr lang="en-US" dirty="0" smtClean="0"/>
              <a:t>Depending on the origin of the target executable, the target may be allowed to execute automatically.</a:t>
            </a:r>
          </a:p>
          <a:p>
            <a:r>
              <a:rPr lang="en-US" dirty="0" smtClean="0"/>
              <a:t>In the EDK2, these policy values are hard coded.</a:t>
            </a:r>
          </a:p>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6172200"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5600" y="6211669"/>
            <a:ext cx="8305800" cy="523220"/>
          </a:xfrm>
          <a:prstGeom prst="rect">
            <a:avLst/>
          </a:prstGeom>
          <a:noFill/>
        </p:spPr>
        <p:txBody>
          <a:bodyPr wrap="square" rtlCol="0">
            <a:spAutoFit/>
          </a:bodyPr>
          <a:lstStyle/>
          <a:p>
            <a:r>
              <a:rPr lang="en-US" sz="1400" dirty="0" smtClean="0"/>
              <a:t>Code from EDK2 open source reference implementation available at:</a:t>
            </a:r>
          </a:p>
          <a:p>
            <a:r>
              <a:rPr lang="en-US" sz="1400" dirty="0" smtClean="0"/>
              <a:t>https://svn.code.sf.net/p/edk2/code/trunk/edk2</a:t>
            </a:r>
            <a:endParaRPr lang="en-US" sz="1400" dirty="0"/>
          </a:p>
        </p:txBody>
      </p:sp>
    </p:spTree>
    <p:extLst>
      <p:ext uri="{BB962C8B-B14F-4D97-AF65-F5344CB8AC3E}">
        <p14:creationId xmlns:p14="http://schemas.microsoft.com/office/powerpoint/2010/main" val="3488450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953000"/>
            <a:ext cx="8382000" cy="1600200"/>
          </a:xfrm>
        </p:spPr>
        <p:txBody>
          <a:bodyPr>
            <a:normAutofit fontScale="92500" lnSpcReduction="20000"/>
          </a:bodyPr>
          <a:lstStyle/>
          <a:p>
            <a:r>
              <a:rPr lang="en-US" dirty="0" smtClean="0"/>
              <a:t>For instance, an unsigned option ROM may be allowed to run if the OEM is concerned about breaking after market graphics cards that the user adds in later.</a:t>
            </a:r>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10" y="424315"/>
            <a:ext cx="9100559" cy="4376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08719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Proposal</a:t>
            </a:r>
            <a:endParaRPr lang="en-US" dirty="0"/>
          </a:p>
        </p:txBody>
      </p:sp>
      <p:sp>
        <p:nvSpPr>
          <p:cNvPr id="3" name="Content Placeholder 2"/>
          <p:cNvSpPr>
            <a:spLocks noGrp="1"/>
          </p:cNvSpPr>
          <p:nvPr>
            <p:ph idx="1"/>
          </p:nvPr>
        </p:nvSpPr>
        <p:spPr/>
        <p:txBody>
          <a:bodyPr/>
          <a:lstStyle/>
          <a:p>
            <a:r>
              <a:rPr lang="en-US" dirty="0" smtClean="0"/>
              <a:t>If a Secure Boot policy was configured to allow unsigned EFI executables to run on any mediums that an attacker may arbitrarily write to (boot loader, option rom, others…) then other legitimate EFI executables can be compromised later.</a:t>
            </a:r>
          </a:p>
        </p:txBody>
      </p:sp>
    </p:spTree>
    <p:extLst>
      <p:ext uri="{BB962C8B-B14F-4D97-AF65-F5344CB8AC3E}">
        <p14:creationId xmlns:p14="http://schemas.microsoft.com/office/powerpoint/2010/main" val="1335629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791200"/>
            <a:ext cx="8229600" cy="838200"/>
          </a:xfrm>
        </p:spPr>
        <p:txBody>
          <a:bodyPr>
            <a:normAutofit fontScale="92500" lnSpcReduction="20000"/>
          </a:bodyPr>
          <a:lstStyle/>
          <a:p>
            <a:r>
              <a:rPr lang="en-US" dirty="0" smtClean="0"/>
              <a:t>The malicious option rom will run before the legitimate Windows boot loader.</a:t>
            </a:r>
          </a:p>
          <a:p>
            <a:endParaRPr lang="en-US"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76200"/>
            <a:ext cx="7162800" cy="5612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5694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5257800"/>
            <a:ext cx="8401050" cy="1139172"/>
          </a:xfrm>
        </p:spPr>
        <p:txBody>
          <a:bodyPr>
            <a:normAutofit fontScale="85000" lnSpcReduction="20000"/>
          </a:bodyPr>
          <a:lstStyle/>
          <a:p>
            <a:r>
              <a:rPr lang="en-US" dirty="0" smtClean="0"/>
              <a:t>Malicious option rom hooks some code that legitimate Windows boot loader will call later (think old school BIOS rootkit IVT hooking).</a:t>
            </a:r>
          </a:p>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2976"/>
            <a:ext cx="7096957" cy="510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6372" y="6334780"/>
            <a:ext cx="8305800" cy="523220"/>
          </a:xfrm>
          <a:prstGeom prst="rect">
            <a:avLst/>
          </a:prstGeom>
          <a:noFill/>
        </p:spPr>
        <p:txBody>
          <a:bodyPr wrap="square" rtlCol="0">
            <a:spAutoFit/>
          </a:bodyPr>
          <a:lstStyle/>
          <a:p>
            <a:r>
              <a:rPr lang="en-US" sz="1400" dirty="0" smtClean="0"/>
              <a:t>* The actual flash chip contents aren’t modified here, only in-memory copies of relevant firmware code/structures.</a:t>
            </a:r>
            <a:endParaRPr lang="en-US" sz="1400" dirty="0"/>
          </a:p>
        </p:txBody>
      </p:sp>
    </p:spTree>
    <p:extLst>
      <p:ext uri="{BB962C8B-B14F-4D97-AF65-F5344CB8AC3E}">
        <p14:creationId xmlns:p14="http://schemas.microsoft.com/office/powerpoint/2010/main" val="41798813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036" y="5105400"/>
            <a:ext cx="8462963" cy="1371600"/>
          </a:xfrm>
        </p:spPr>
        <p:txBody>
          <a:bodyPr>
            <a:normAutofit/>
          </a:bodyPr>
          <a:lstStyle/>
          <a:p>
            <a:r>
              <a:rPr lang="en-US" dirty="0" smtClean="0"/>
              <a:t>Legitimate boot loader proceeds to execute as normal.</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6945"/>
            <a:ext cx="7162800" cy="5066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87161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05400"/>
            <a:ext cx="8229600" cy="1219200"/>
          </a:xfrm>
        </p:spPr>
        <p:txBody>
          <a:bodyPr/>
          <a:lstStyle/>
          <a:p>
            <a:r>
              <a:rPr lang="en-US" dirty="0" smtClean="0"/>
              <a:t>Boot loader is compromised by BIOS code.</a:t>
            </a:r>
          </a:p>
          <a:p>
            <a:r>
              <a:rPr lang="en-US" dirty="0" smtClean="0"/>
              <a:t>Operating system is then later compromised.</a:t>
            </a:r>
            <a:endParaRPr lang="en-US"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58" y="44820"/>
            <a:ext cx="7947537" cy="5109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74257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05400"/>
            <a:ext cx="8229600" cy="1219200"/>
          </a:xfrm>
        </p:spPr>
        <p:txBody>
          <a:bodyPr>
            <a:normAutofit/>
          </a:bodyPr>
          <a:lstStyle/>
          <a:p>
            <a:r>
              <a:rPr lang="en-US" dirty="0" smtClean="0"/>
              <a:t>Malware has successfully evolved into a more dominant species on the malware food chain.</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258" y="44820"/>
            <a:ext cx="7947537" cy="5109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flipH="1">
            <a:off x="228600" y="3581400"/>
            <a:ext cx="2108200" cy="520700"/>
          </a:xfrm>
          <a:prstGeom prst="rect">
            <a:avLst/>
          </a:prstGeom>
        </p:spPr>
      </p:pic>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2590800" y="3581400"/>
            <a:ext cx="2108200" cy="520700"/>
          </a:xfrm>
          <a:prstGeom prst="rect">
            <a:avLst/>
          </a:prstGeom>
        </p:spPr>
      </p:pic>
    </p:spTree>
    <p:extLst>
      <p:ext uri="{BB962C8B-B14F-4D97-AF65-F5344CB8AC3E}">
        <p14:creationId xmlns:p14="http://schemas.microsoft.com/office/powerpoint/2010/main" val="3369385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81600"/>
            <a:ext cx="8229600" cy="1295400"/>
          </a:xfrm>
        </p:spPr>
        <p:txBody>
          <a:bodyPr>
            <a:normAutofit fontScale="85000" lnSpcReduction="10000"/>
          </a:bodyPr>
          <a:lstStyle/>
          <a:p>
            <a:r>
              <a:rPr lang="en-US" dirty="0" smtClean="0"/>
              <a:t>Rootkits that execute earlier on the platform are in a position to compromise code that executes later on the platform, making earliest execution desirable.</a:t>
            </a:r>
            <a:endParaRPr lang="en-US" dirty="0"/>
          </a:p>
        </p:txBody>
      </p:sp>
      <p:sp>
        <p:nvSpPr>
          <p:cNvPr id="6" name="Title 1"/>
          <p:cNvSpPr>
            <a:spLocks noGrp="1"/>
          </p:cNvSpPr>
          <p:nvPr>
            <p:ph type="title"/>
          </p:nvPr>
        </p:nvSpPr>
        <p:spPr>
          <a:xfrm>
            <a:off x="457200" y="14955"/>
            <a:ext cx="8229600" cy="1143000"/>
          </a:xfrm>
        </p:spPr>
        <p:txBody>
          <a:bodyPr/>
          <a:lstStyle/>
          <a:p>
            <a:r>
              <a:rPr lang="en-US" dirty="0" smtClean="0"/>
              <a:t>The Malware Food Chain</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066800"/>
            <a:ext cx="67437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flipH="1">
            <a:off x="3886200" y="1905000"/>
            <a:ext cx="1066800" cy="469900"/>
          </a:xfrm>
          <a:prstGeom prst="rect">
            <a:avLst/>
          </a:prstGeom>
        </p:spPr>
      </p:pic>
      <p:pic>
        <p:nvPicPr>
          <p:cNvPr id="4" name="Picture 3"/>
          <p:cNvPicPr>
            <a:picLocks noChangeAspect="1"/>
          </p:cNvPicPr>
          <p:nvPr/>
        </p:nvPicPr>
        <p:blipFill>
          <a:blip r:embed="rId5">
            <a:clrChange>
              <a:clrFrom>
                <a:srgbClr val="FFFFFF"/>
              </a:clrFrom>
              <a:clrTo>
                <a:srgbClr val="FFFFFF">
                  <a:alpha val="0"/>
                </a:srgbClr>
              </a:clrTo>
            </a:clrChange>
          </a:blip>
          <a:stretch>
            <a:fillRect/>
          </a:stretch>
        </p:blipFill>
        <p:spPr>
          <a:xfrm>
            <a:off x="3962400" y="3200400"/>
            <a:ext cx="914400" cy="457200"/>
          </a:xfrm>
          <a:prstGeom prst="rect">
            <a:avLst/>
          </a:prstGeom>
        </p:spPr>
      </p:pic>
      <p:pic>
        <p:nvPicPr>
          <p:cNvPr id="7" name="Picture 6"/>
          <p:cNvPicPr>
            <a:picLocks noChangeAspect="1"/>
          </p:cNvPicPr>
          <p:nvPr/>
        </p:nvPicPr>
        <p:blipFill>
          <a:blip r:embed="rId6">
            <a:clrChange>
              <a:clrFrom>
                <a:srgbClr val="FFFFFF"/>
              </a:clrFrom>
              <a:clrTo>
                <a:srgbClr val="FFFFFF">
                  <a:alpha val="0"/>
                </a:srgbClr>
              </a:clrTo>
            </a:clrChange>
          </a:blip>
          <a:stretch>
            <a:fillRect/>
          </a:stretch>
        </p:blipFill>
        <p:spPr>
          <a:xfrm>
            <a:off x="3886200" y="4572000"/>
            <a:ext cx="1181100" cy="321017"/>
          </a:xfrm>
          <a:prstGeom prst="rect">
            <a:avLst/>
          </a:prstGeom>
        </p:spPr>
      </p:pic>
    </p:spTree>
    <p:extLst>
      <p:ext uri="{BB962C8B-B14F-4D97-AF65-F5344CB8AC3E}">
        <p14:creationId xmlns:p14="http://schemas.microsoft.com/office/powerpoint/2010/main" val="1466922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28000"/>
          </a:blip>
          <a:stretch>
            <a:fillRect/>
          </a:stretch>
        </p:blipFill>
        <p:spPr>
          <a:xfrm>
            <a:off x="-1386840" y="0"/>
            <a:ext cx="11826240" cy="7391400"/>
          </a:xfrm>
          <a:prstGeom prst="rect">
            <a:avLst/>
          </a:prstGeom>
        </p:spPr>
      </p:pic>
      <p:sp>
        <p:nvSpPr>
          <p:cNvPr id="2" name="Title 1"/>
          <p:cNvSpPr>
            <a:spLocks noGrp="1"/>
          </p:cNvSpPr>
          <p:nvPr>
            <p:ph type="title"/>
          </p:nvPr>
        </p:nvSpPr>
        <p:spPr>
          <a:xfrm>
            <a:off x="1066800" y="7121"/>
            <a:ext cx="7162800" cy="1143000"/>
          </a:xfrm>
        </p:spPr>
        <p:txBody>
          <a:bodyPr/>
          <a:lstStyle/>
          <a:p>
            <a:r>
              <a:rPr lang="en-US"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Limitless possibilities</a:t>
            </a:r>
            <a:endParaRPr lang="en-US"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3" name="Content Placeholder 2"/>
          <p:cNvSpPr>
            <a:spLocks noGrp="1"/>
          </p:cNvSpPr>
          <p:nvPr>
            <p:ph idx="1"/>
          </p:nvPr>
        </p:nvSpPr>
        <p:spPr>
          <a:xfrm>
            <a:off x="457200" y="1143000"/>
            <a:ext cx="8229600" cy="4983163"/>
          </a:xfrm>
        </p:spPr>
        <p:txBody>
          <a:bodyPr>
            <a:normAutofit/>
          </a:bodyPr>
          <a:lstStyle/>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This is just one example of how you could compromise the rest of a secure booted system if an attacker controlled executable was run due to a relaxed secure boot policy.</a:t>
            </a:r>
          </a:p>
          <a:p>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endPar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en-US"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There are many other ways an attacker could compromise the rest of the boot chain given this scenario.</a:t>
            </a:r>
            <a:endParaRPr lang="en-US"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p:txBody>
      </p:sp>
    </p:spTree>
    <p:extLst>
      <p:ext uri="{BB962C8B-B14F-4D97-AF65-F5344CB8AC3E}">
        <p14:creationId xmlns:p14="http://schemas.microsoft.com/office/powerpoint/2010/main" val="30175585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0"/>
            <a:ext cx="8229600" cy="3078163"/>
          </a:xfrm>
        </p:spPr>
        <p:txBody>
          <a:bodyPr/>
          <a:lstStyle/>
          <a:p>
            <a:r>
              <a:rPr lang="en-US" dirty="0" smtClean="0"/>
              <a:t>What does the secure boot policy look like on real systems?</a:t>
            </a:r>
          </a:p>
          <a:p>
            <a:r>
              <a:rPr lang="en-US" dirty="0" smtClean="0"/>
              <a:t>How can you detect the secure boot policy of the system without manually testing?</a:t>
            </a:r>
            <a:endParaRPr lang="en-US" dirty="0"/>
          </a:p>
        </p:txBody>
      </p:sp>
      <p:pic>
        <p:nvPicPr>
          <p:cNvPr id="8" name="Picture 7"/>
          <p:cNvPicPr>
            <a:picLocks noChangeAspect="1"/>
          </p:cNvPicPr>
          <p:nvPr/>
        </p:nvPicPr>
        <p:blipFill>
          <a:blip r:embed="rId3"/>
          <a:stretch>
            <a:fillRect/>
          </a:stretch>
        </p:blipFill>
        <p:spPr>
          <a:xfrm>
            <a:off x="2971800" y="25400"/>
            <a:ext cx="3048000" cy="3022600"/>
          </a:xfrm>
          <a:prstGeom prst="rect">
            <a:avLst/>
          </a:prstGeom>
        </p:spPr>
      </p:pic>
    </p:spTree>
    <p:extLst>
      <p:ext uri="{BB962C8B-B14F-4D97-AF65-F5344CB8AC3E}">
        <p14:creationId xmlns:p14="http://schemas.microsoft.com/office/powerpoint/2010/main" val="40649326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410200"/>
            <a:ext cx="8229600" cy="1295400"/>
          </a:xfrm>
        </p:spPr>
        <p:txBody>
          <a:bodyPr>
            <a:normAutofit fontScale="92500" lnSpcReduction="20000"/>
          </a:bodyPr>
          <a:lstStyle/>
          <a:p>
            <a:r>
              <a:rPr lang="en-US" dirty="0" smtClean="0"/>
              <a:t>The above shows disassembly of the secure boot policy initialization on Dell Latitude E6430 BIOS revision A12.</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2400"/>
            <a:ext cx="5357311" cy="5219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87426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0"/>
            <a:ext cx="8229600" cy="2057400"/>
          </a:xfrm>
        </p:spPr>
        <p:txBody>
          <a:bodyPr>
            <a:normAutofit fontScale="92500"/>
          </a:bodyPr>
          <a:lstStyle/>
          <a:p>
            <a:r>
              <a:rPr lang="en-US" dirty="0" smtClean="0"/>
              <a:t>The Secure Boot policy can be either hardcoded, or derived from the EFI “Setup” variable. </a:t>
            </a:r>
          </a:p>
          <a:p>
            <a:r>
              <a:rPr lang="en-US" dirty="0" smtClean="0"/>
              <a:t>It turns out the contents of the “Setup” variable makes this determination.</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609600"/>
            <a:ext cx="7156704"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04531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05400"/>
            <a:ext cx="8229600" cy="1600200"/>
          </a:xfrm>
        </p:spPr>
        <p:txBody>
          <a:bodyPr>
            <a:normAutofit/>
          </a:bodyPr>
          <a:lstStyle/>
          <a:p>
            <a:r>
              <a:rPr lang="en-US" dirty="0" smtClean="0"/>
              <a:t>The EFI variables are typically stored on the SPI Flash chip that also contains the platform firmware (UEFI code). </a:t>
            </a:r>
          </a:p>
          <a:p>
            <a:endParaRPr lang="en-US" dirty="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124200"/>
            <a:ext cx="1362075"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76912"/>
            <a:ext cx="8674100" cy="4781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11784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upload.wikimedia.org/wikipedia/commons/6/69/PapaLegbaCharlesSanderson.jpg"/>
          <p:cNvPicPr>
            <a:picLocks noChangeAspect="1" noChangeArrowheads="1"/>
          </p:cNvPicPr>
          <p:nvPr/>
        </p:nvPicPr>
        <p:blipFill>
          <a:blip r:embed="rId3">
            <a:alphaModFix amt="22000"/>
            <a:extLst>
              <a:ext uri="{28A0092B-C50C-407E-A947-70E740481C1C}">
                <a14:useLocalDpi xmlns:a14="http://schemas.microsoft.com/office/drawing/2010/main" val="0"/>
              </a:ext>
            </a:extLst>
          </a:blip>
          <a:srcRect/>
          <a:stretch>
            <a:fillRect/>
          </a:stretch>
        </p:blipFill>
        <p:spPr bwMode="auto">
          <a:xfrm>
            <a:off x="-10220" y="-1219200"/>
            <a:ext cx="9154220" cy="90931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8229600" cy="868362"/>
          </a:xfrm>
        </p:spPr>
        <p:txBody>
          <a:bodyPr/>
          <a:lstStyle/>
          <a:p>
            <a:r>
              <a:rPr lang="en-US" dirty="0" smtClean="0"/>
              <a:t>Cross Roads</a:t>
            </a:r>
            <a:endParaRPr lang="en-US" dirty="0"/>
          </a:p>
        </p:txBody>
      </p:sp>
      <p:sp>
        <p:nvSpPr>
          <p:cNvPr id="3" name="Content Placeholder 2"/>
          <p:cNvSpPr>
            <a:spLocks noGrp="1"/>
          </p:cNvSpPr>
          <p:nvPr>
            <p:ph idx="1"/>
          </p:nvPr>
        </p:nvSpPr>
        <p:spPr>
          <a:xfrm>
            <a:off x="457200" y="1600200"/>
            <a:ext cx="8229600" cy="4525963"/>
          </a:xfrm>
        </p:spPr>
        <p:txBody>
          <a:bodyPr>
            <a:normAutofit/>
          </a:bodyPr>
          <a:lstStyle/>
          <a:p>
            <a:r>
              <a:rPr lang="en-US" dirty="0" smtClean="0"/>
              <a:t>The Dell’s I looked at did not have relaxed option rom policies as I had previously hypothesized. </a:t>
            </a:r>
          </a:p>
          <a:p>
            <a:r>
              <a:rPr lang="en-US" dirty="0" smtClean="0"/>
              <a:t>The EFI “Setup” variable became my next target of attention.</a:t>
            </a:r>
          </a:p>
          <a:p>
            <a:endParaRPr lang="en-US" dirty="0" smtClean="0"/>
          </a:p>
          <a:p>
            <a:endParaRPr lang="en-US" dirty="0"/>
          </a:p>
        </p:txBody>
      </p:sp>
    </p:spTree>
    <p:extLst>
      <p:ext uri="{BB962C8B-B14F-4D97-AF65-F5344CB8AC3E}">
        <p14:creationId xmlns:p14="http://schemas.microsoft.com/office/powerpoint/2010/main" val="4017547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6488" y="3810000"/>
            <a:ext cx="8229600" cy="2828925"/>
          </a:xfrm>
        </p:spPr>
        <p:txBody>
          <a:bodyPr>
            <a:normAutofit fontScale="92500" lnSpcReduction="10000"/>
          </a:bodyPr>
          <a:lstStyle/>
          <a:p>
            <a:r>
              <a:rPr lang="en-US" dirty="0" smtClean="0"/>
              <a:t>Setup variable is marked as Non-Volatile (Stored to flash chip), and as accessible to both Boot services and Runtime Services.</a:t>
            </a:r>
          </a:p>
          <a:p>
            <a:r>
              <a:rPr lang="en-US" dirty="0" smtClean="0"/>
              <a:t>We should be able to modify it from the operating system.</a:t>
            </a:r>
          </a:p>
          <a:p>
            <a:r>
              <a:rPr lang="en-US" dirty="0" smtClean="0"/>
              <a:t>It’s also quite large… lots of stuff in here!</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64" y="762000"/>
            <a:ext cx="9110436"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8757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 Protections?</a:t>
            </a:r>
            <a:endParaRPr lang="en-US" dirty="0"/>
          </a:p>
        </p:txBody>
      </p:sp>
      <p:sp>
        <p:nvSpPr>
          <p:cNvPr id="3" name="Content Placeholder 2"/>
          <p:cNvSpPr>
            <a:spLocks noGrp="1"/>
          </p:cNvSpPr>
          <p:nvPr>
            <p:ph idx="1"/>
          </p:nvPr>
        </p:nvSpPr>
        <p:spPr/>
        <p:txBody>
          <a:bodyPr/>
          <a:lstStyle/>
          <a:p>
            <a:r>
              <a:rPr lang="en-US" dirty="0" smtClean="0"/>
              <a:t>The Setup variable is of obvious importance to the security of the platform, which made me wonder if there was some secret protection that would prevent me from writing to it.</a:t>
            </a:r>
          </a:p>
          <a:p>
            <a:r>
              <a:rPr lang="en-US" dirty="0" smtClean="0"/>
              <a:t>As a first attempt to demonstrate I could write to the Setup variable from Windows, I tried to just zero out the variable. This turned out to be a very bad idea…</a:t>
            </a:r>
            <a:endParaRPr lang="en-US" dirty="0"/>
          </a:p>
        </p:txBody>
      </p:sp>
    </p:spTree>
    <p:extLst>
      <p:ext uri="{BB962C8B-B14F-4D97-AF65-F5344CB8AC3E}">
        <p14:creationId xmlns:p14="http://schemas.microsoft.com/office/powerpoint/2010/main" val="1464022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05400"/>
            <a:ext cx="8229600" cy="1020763"/>
          </a:xfrm>
        </p:spPr>
        <p:txBody>
          <a:bodyPr>
            <a:normAutofit fontScale="92500"/>
          </a:bodyPr>
          <a:lstStyle/>
          <a:p>
            <a:r>
              <a:rPr lang="en-US" dirty="0" smtClean="0"/>
              <a:t>Starting in Windows 8, Microsoft provides an API for interacting with EFI non volatile variables.</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198" y="609600"/>
            <a:ext cx="6775450" cy="391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8011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29200"/>
            <a:ext cx="8229600" cy="1096963"/>
          </a:xfrm>
        </p:spPr>
        <p:txBody>
          <a:bodyPr/>
          <a:lstStyle/>
          <a:p>
            <a:r>
              <a:rPr lang="en-US" dirty="0" smtClean="0"/>
              <a:t>Any guesses as to what happened?</a:t>
            </a:r>
            <a:endParaRPr lang="en-US" dirty="0"/>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483600" cy="3300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6353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681676"/>
            <a:ext cx="8305800" cy="1795324"/>
          </a:xfrm>
        </p:spPr>
        <p:txBody>
          <a:bodyPr>
            <a:normAutofit fontScale="77500" lnSpcReduction="20000"/>
          </a:bodyPr>
          <a:lstStyle/>
          <a:p>
            <a:r>
              <a:rPr lang="en-US" dirty="0" smtClean="0"/>
              <a:t>It’s advantageous for malware to claw its way up the food-chain and down towards hardware. </a:t>
            </a:r>
          </a:p>
          <a:p>
            <a:r>
              <a:rPr lang="en-US" dirty="0" smtClean="0"/>
              <a:t>Previously, malware running with sufficient privileges on the operating system could make malicious writes to both the Master Boot Record and the BIOS.</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04799"/>
            <a:ext cx="5029200" cy="4376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4"/>
          <a:stretch>
            <a:fillRect/>
          </a:stretch>
        </p:blipFill>
        <p:spPr>
          <a:xfrm>
            <a:off x="5029200" y="533400"/>
            <a:ext cx="2667000" cy="1231265"/>
          </a:xfrm>
          <a:prstGeom prst="rect">
            <a:avLst/>
          </a:prstGeom>
        </p:spPr>
      </p:pic>
      <p:sp>
        <p:nvSpPr>
          <p:cNvPr id="13" name="Title 1"/>
          <p:cNvSpPr>
            <a:spLocks noGrp="1"/>
          </p:cNvSpPr>
          <p:nvPr>
            <p:ph type="title"/>
          </p:nvPr>
        </p:nvSpPr>
        <p:spPr>
          <a:xfrm>
            <a:off x="14419" y="0"/>
            <a:ext cx="8229600" cy="1143000"/>
          </a:xfrm>
        </p:spPr>
        <p:txBody>
          <a:bodyPr>
            <a:noAutofit/>
          </a:bodyPr>
          <a:lstStyle/>
          <a:p>
            <a:pPr algn="l"/>
            <a:r>
              <a:rPr lang="en-US" sz="2800" dirty="0" smtClean="0"/>
              <a:t>Malware Food Chain:</a:t>
            </a:r>
            <a:br>
              <a:rPr lang="en-US" sz="2800" dirty="0" smtClean="0"/>
            </a:br>
            <a:r>
              <a:rPr lang="en-US" sz="2800" dirty="0" smtClean="0"/>
              <a:t>Blood in the Water</a:t>
            </a:r>
            <a:endParaRPr lang="en-US" sz="2800" dirty="0"/>
          </a:p>
        </p:txBody>
      </p:sp>
      <p:pic>
        <p:nvPicPr>
          <p:cNvPr id="14" name="Picture 13"/>
          <p:cNvPicPr>
            <a:picLocks noChangeAspect="1"/>
          </p:cNvPicPr>
          <p:nvPr/>
        </p:nvPicPr>
        <p:blipFill>
          <a:blip r:embed="rId5">
            <a:clrChange>
              <a:clrFrom>
                <a:srgbClr val="FFFFFF"/>
              </a:clrFrom>
              <a:clrTo>
                <a:srgbClr val="FFFFFF">
                  <a:alpha val="0"/>
                </a:srgbClr>
              </a:clrTo>
            </a:clrChange>
          </a:blip>
          <a:stretch>
            <a:fillRect/>
          </a:stretch>
        </p:blipFill>
        <p:spPr>
          <a:xfrm flipH="1">
            <a:off x="3886200" y="1295400"/>
            <a:ext cx="1066800" cy="469900"/>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3962400" y="2667000"/>
            <a:ext cx="914400" cy="457200"/>
          </a:xfrm>
          <a:prstGeom prst="rect">
            <a:avLst/>
          </a:prstGeom>
        </p:spPr>
      </p:pic>
      <p:pic>
        <p:nvPicPr>
          <p:cNvPr id="8" name="Picture 7"/>
          <p:cNvPicPr>
            <a:picLocks noChangeAspect="1"/>
          </p:cNvPicPr>
          <p:nvPr/>
        </p:nvPicPr>
        <p:blipFill>
          <a:blip r:embed="rId7">
            <a:clrChange>
              <a:clrFrom>
                <a:srgbClr val="FFFFFF"/>
              </a:clrFrom>
              <a:clrTo>
                <a:srgbClr val="FFFFFF">
                  <a:alpha val="0"/>
                </a:srgbClr>
              </a:clrTo>
            </a:clrChange>
          </a:blip>
          <a:stretch>
            <a:fillRect/>
          </a:stretch>
        </p:blipFill>
        <p:spPr>
          <a:xfrm flipH="1">
            <a:off x="1981200" y="2590800"/>
            <a:ext cx="2108200" cy="520700"/>
          </a:xfrm>
          <a:prstGeom prst="rect">
            <a:avLst/>
          </a:prstGeom>
        </p:spPr>
      </p:pic>
      <p:pic>
        <p:nvPicPr>
          <p:cNvPr id="16" name="Picture 15"/>
          <p:cNvPicPr>
            <a:picLocks noChangeAspect="1"/>
          </p:cNvPicPr>
          <p:nvPr/>
        </p:nvPicPr>
        <p:blipFill>
          <a:blip r:embed="rId8">
            <a:clrChange>
              <a:clrFrom>
                <a:srgbClr val="FFFFFF"/>
              </a:clrFrom>
              <a:clrTo>
                <a:srgbClr val="FFFFFF">
                  <a:alpha val="0"/>
                </a:srgbClr>
              </a:clrTo>
            </a:clrChange>
          </a:blip>
          <a:stretch>
            <a:fillRect/>
          </a:stretch>
        </p:blipFill>
        <p:spPr>
          <a:xfrm>
            <a:off x="3810000" y="4191000"/>
            <a:ext cx="1181100" cy="321017"/>
          </a:xfrm>
          <a:prstGeom prst="rect">
            <a:avLst/>
          </a:prstGeom>
        </p:spPr>
      </p:pic>
      <p:pic>
        <p:nvPicPr>
          <p:cNvPr id="11" name="Picture 10"/>
          <p:cNvPicPr>
            <a:picLocks noChangeAspect="1"/>
          </p:cNvPicPr>
          <p:nvPr/>
        </p:nvPicPr>
        <p:blipFill>
          <a:blip r:embed="rId9">
            <a:clrChange>
              <a:clrFrom>
                <a:srgbClr val="FFFFFF"/>
              </a:clrFrom>
              <a:clrTo>
                <a:srgbClr val="FFFFFF">
                  <a:alpha val="0"/>
                </a:srgbClr>
              </a:clrTo>
            </a:clrChange>
          </a:blip>
          <a:stretch>
            <a:fillRect/>
          </a:stretch>
        </p:blipFill>
        <p:spPr>
          <a:xfrm>
            <a:off x="4724400" y="3810000"/>
            <a:ext cx="1663700" cy="977900"/>
          </a:xfrm>
          <a:prstGeom prst="rect">
            <a:avLst/>
          </a:prstGeom>
        </p:spPr>
      </p:pic>
    </p:spTree>
    <p:extLst>
      <p:ext uri="{BB962C8B-B14F-4D97-AF65-F5344CB8AC3E}">
        <p14:creationId xmlns:p14="http://schemas.microsoft.com/office/powerpoint/2010/main" val="22234246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38800"/>
            <a:ext cx="8229600" cy="990600"/>
          </a:xfrm>
        </p:spPr>
        <p:txBody>
          <a:bodyPr>
            <a:normAutofit fontScale="85000" lnSpcReduction="10000"/>
          </a:bodyPr>
          <a:lstStyle/>
          <a:p>
            <a:r>
              <a:rPr lang="en-US" dirty="0" smtClean="0"/>
              <a:t>Hint: you can tell I’ve already taken the laptop apart (this picture was taken post-surgical-recovery).</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067" y="76200"/>
            <a:ext cx="4621983" cy="5338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0748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38800"/>
            <a:ext cx="8229600" cy="990600"/>
          </a:xfrm>
        </p:spPr>
        <p:txBody>
          <a:bodyPr>
            <a:normAutofit fontScale="85000" lnSpcReduction="10000"/>
          </a:bodyPr>
          <a:lstStyle/>
          <a:p>
            <a:r>
              <a:rPr lang="en-US" dirty="0" smtClean="0"/>
              <a:t>Hint: you can tell I’ve already taken the laptop apart (this picture was taken post-surgical-recovery).</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3067" y="76200"/>
            <a:ext cx="4621983" cy="5338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descr="http://www.jimsgraphix.com/free_art_box_03/images/block-001.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31224" y="1371600"/>
            <a:ext cx="4437476" cy="3217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39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57800"/>
            <a:ext cx="8229600" cy="1295400"/>
          </a:xfrm>
        </p:spPr>
        <p:txBody>
          <a:bodyPr>
            <a:normAutofit/>
          </a:bodyPr>
          <a:lstStyle/>
          <a:p>
            <a:r>
              <a:rPr lang="en-US" dirty="0" smtClean="0"/>
              <a:t>Having to fix this would be very unpleasant for your organization.</a:t>
            </a:r>
            <a:endParaRPr lang="en-US" dirty="0"/>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
            <a:ext cx="5029200" cy="5070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1710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on target</a:t>
            </a:r>
            <a:endParaRPr lang="en-US" dirty="0"/>
          </a:p>
        </p:txBody>
      </p:sp>
      <p:sp>
        <p:nvSpPr>
          <p:cNvPr id="3" name="Content Placeholder 2"/>
          <p:cNvSpPr>
            <a:spLocks noGrp="1"/>
          </p:cNvSpPr>
          <p:nvPr>
            <p:ph idx="1"/>
          </p:nvPr>
        </p:nvSpPr>
        <p:spPr/>
        <p:txBody>
          <a:bodyPr/>
          <a:lstStyle/>
          <a:p>
            <a:r>
              <a:rPr lang="en-US" dirty="0" smtClean="0"/>
              <a:t>Although devastating, bricking the firmware is “just” a denial of service attack.</a:t>
            </a:r>
          </a:p>
          <a:p>
            <a:r>
              <a:rPr lang="en-US" dirty="0" smtClean="0"/>
              <a:t>Let’s get back to trying to break secure boot.</a:t>
            </a:r>
          </a:p>
          <a:p>
            <a:endParaRPr lang="en-US" dirty="0"/>
          </a:p>
        </p:txBody>
      </p:sp>
    </p:spTree>
    <p:extLst>
      <p:ext uri="{BB962C8B-B14F-4D97-AF65-F5344CB8AC3E}">
        <p14:creationId xmlns:p14="http://schemas.microsoft.com/office/powerpoint/2010/main" val="1738217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02" y="152400"/>
            <a:ext cx="8947150" cy="3363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9671" y="3886200"/>
            <a:ext cx="8947150"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By twiddling the bits in the Setup variable, we can:</a:t>
            </a:r>
          </a:p>
          <a:p>
            <a:pPr marL="742950" lvl="1" indent="-285750">
              <a:buFontTx/>
              <a:buChar char="-"/>
            </a:pPr>
            <a:r>
              <a:rPr lang="en-US" sz="2800" dirty="0" smtClean="0"/>
              <a:t>Force the firmware to used the Setup defined Secure Boot policy</a:t>
            </a:r>
          </a:p>
          <a:p>
            <a:pPr marL="742950" lvl="1" indent="-285750">
              <a:buFontTx/>
              <a:buChar char="-"/>
            </a:pPr>
            <a:r>
              <a:rPr lang="en-US" sz="2800" dirty="0" smtClean="0"/>
              <a:t>Force the Secure Boot policy to “ALWAYS_EXECUTE” everything, no matter if it is signed or not.</a:t>
            </a:r>
          </a:p>
        </p:txBody>
      </p:sp>
    </p:spTree>
    <p:extLst>
      <p:ext uri="{BB962C8B-B14F-4D97-AF65-F5344CB8AC3E}">
        <p14:creationId xmlns:p14="http://schemas.microsoft.com/office/powerpoint/2010/main" val="9658279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57800"/>
            <a:ext cx="8229600" cy="1295400"/>
          </a:xfrm>
        </p:spPr>
        <p:txBody>
          <a:bodyPr>
            <a:normAutofit fontScale="70000" lnSpcReduction="20000"/>
          </a:bodyPr>
          <a:lstStyle/>
          <a:p>
            <a:r>
              <a:rPr lang="en-US" dirty="0" smtClean="0"/>
              <a:t>All executables, no matter their origin or whether or not they are signed are now allowed to execute.</a:t>
            </a:r>
          </a:p>
          <a:p>
            <a:r>
              <a:rPr lang="en-US" dirty="0" smtClean="0"/>
              <a:t>Secure boot is still “enabled” though it is now effectively disabled.</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33400"/>
            <a:ext cx="7799988"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5119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Attack 1 Summary</a:t>
            </a:r>
            <a:endParaRPr lang="en-US" dirty="0"/>
          </a:p>
        </p:txBody>
      </p:sp>
      <p:sp>
        <p:nvSpPr>
          <p:cNvPr id="3" name="Content Placeholder 2"/>
          <p:cNvSpPr>
            <a:spLocks noGrp="1"/>
          </p:cNvSpPr>
          <p:nvPr>
            <p:ph idx="1"/>
          </p:nvPr>
        </p:nvSpPr>
        <p:spPr>
          <a:xfrm>
            <a:off x="228600" y="1295400"/>
            <a:ext cx="8610600" cy="5410200"/>
          </a:xfrm>
        </p:spPr>
        <p:txBody>
          <a:bodyPr/>
          <a:lstStyle/>
          <a:p>
            <a:pPr fontAlgn="base">
              <a:spcAft>
                <a:spcPct val="0"/>
              </a:spcAft>
            </a:pPr>
            <a:r>
              <a:rPr lang="en-US" kern="0" dirty="0">
                <a:solidFill>
                  <a:srgbClr val="292929"/>
                </a:solidFill>
              </a:rPr>
              <a:t>Malicious Windows </a:t>
            </a:r>
            <a:r>
              <a:rPr lang="en-US" kern="0" dirty="0" smtClean="0">
                <a:solidFill>
                  <a:srgbClr val="292929"/>
                </a:solidFill>
              </a:rPr>
              <a:t>8 privileged </a:t>
            </a:r>
            <a:r>
              <a:rPr lang="en-US" kern="0" dirty="0">
                <a:solidFill>
                  <a:srgbClr val="292929"/>
                </a:solidFill>
              </a:rPr>
              <a:t>process can force unsigned executables to be allowed by Secure </a:t>
            </a:r>
            <a:r>
              <a:rPr lang="en-US" kern="0" dirty="0" smtClean="0">
                <a:solidFill>
                  <a:srgbClr val="292929"/>
                </a:solidFill>
              </a:rPr>
              <a:t>Boot</a:t>
            </a:r>
          </a:p>
          <a:p>
            <a:pPr fontAlgn="base">
              <a:spcAft>
                <a:spcPct val="0"/>
              </a:spcAft>
            </a:pPr>
            <a:r>
              <a:rPr lang="en-US" kern="0" dirty="0" smtClean="0">
                <a:solidFill>
                  <a:srgbClr val="292929"/>
                </a:solidFill>
              </a:rPr>
              <a:t>Exploitable from </a:t>
            </a:r>
            <a:r>
              <a:rPr lang="en-US" kern="0" dirty="0" err="1" smtClean="0">
                <a:solidFill>
                  <a:srgbClr val="292929"/>
                </a:solidFill>
              </a:rPr>
              <a:t>userland</a:t>
            </a:r>
            <a:endParaRPr lang="en-US" kern="0" dirty="0">
              <a:solidFill>
                <a:srgbClr val="292929"/>
              </a:solidFill>
            </a:endParaRPr>
          </a:p>
          <a:p>
            <a:pPr fontAlgn="base">
              <a:spcAft>
                <a:spcPct val="0"/>
              </a:spcAft>
            </a:pPr>
            <a:r>
              <a:rPr lang="en-US" kern="0" dirty="0" err="1">
                <a:solidFill>
                  <a:srgbClr val="292929"/>
                </a:solidFill>
              </a:rPr>
              <a:t>Bootkits</a:t>
            </a:r>
            <a:r>
              <a:rPr lang="en-US" kern="0" dirty="0">
                <a:solidFill>
                  <a:srgbClr val="292929"/>
                </a:solidFill>
              </a:rPr>
              <a:t> will now function unimpeded </a:t>
            </a:r>
          </a:p>
          <a:p>
            <a:pPr fontAlgn="base">
              <a:spcAft>
                <a:spcPct val="0"/>
              </a:spcAft>
            </a:pPr>
            <a:r>
              <a:rPr lang="en-US" kern="0" dirty="0">
                <a:solidFill>
                  <a:srgbClr val="292929"/>
                </a:solidFill>
              </a:rPr>
              <a:t>Secure Boot will still report itself as enabled although it is no longer “functioning</a:t>
            </a:r>
            <a:r>
              <a:rPr lang="en-US" kern="0" dirty="0" smtClean="0">
                <a:solidFill>
                  <a:srgbClr val="292929"/>
                </a:solidFill>
              </a:rPr>
              <a:t>”</a:t>
            </a:r>
          </a:p>
          <a:p>
            <a:pPr fontAlgn="base">
              <a:spcAft>
                <a:spcPct val="0"/>
              </a:spcAft>
            </a:pPr>
            <a:r>
              <a:rPr lang="en-US" kern="0" dirty="0" smtClean="0">
                <a:solidFill>
                  <a:srgbClr val="292929"/>
                </a:solidFill>
              </a:rPr>
              <a:t>Co-discovered by Intel team</a:t>
            </a:r>
            <a:endParaRPr lang="en-US" kern="0" dirty="0">
              <a:solidFill>
                <a:srgbClr val="292929"/>
              </a:solidFill>
            </a:endParaRPr>
          </a:p>
          <a:p>
            <a:pPr marL="0" indent="0">
              <a:buNone/>
            </a:pPr>
            <a:endParaRPr lang="en-US" dirty="0"/>
          </a:p>
        </p:txBody>
      </p:sp>
    </p:spTree>
    <p:extLst>
      <p:ext uri="{BB962C8B-B14F-4D97-AF65-F5344CB8AC3E}">
        <p14:creationId xmlns:p14="http://schemas.microsoft.com/office/powerpoint/2010/main" val="22142644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Attack 1 Corollary</a:t>
            </a:r>
            <a:endParaRPr lang="en-US" dirty="0"/>
          </a:p>
        </p:txBody>
      </p:sp>
      <p:sp>
        <p:nvSpPr>
          <p:cNvPr id="3" name="Content Placeholder 2"/>
          <p:cNvSpPr>
            <a:spLocks noGrp="1"/>
          </p:cNvSpPr>
          <p:nvPr>
            <p:ph idx="1"/>
          </p:nvPr>
        </p:nvSpPr>
        <p:spPr>
          <a:xfrm>
            <a:off x="228600" y="1295400"/>
            <a:ext cx="8610600" cy="5410200"/>
          </a:xfrm>
        </p:spPr>
        <p:txBody>
          <a:bodyPr/>
          <a:lstStyle/>
          <a:p>
            <a:pPr fontAlgn="base">
              <a:spcAft>
                <a:spcPct val="0"/>
              </a:spcAft>
            </a:pPr>
            <a:r>
              <a:rPr lang="en-US" kern="0" dirty="0">
                <a:solidFill>
                  <a:srgbClr val="292929"/>
                </a:solidFill>
              </a:rPr>
              <a:t>Malicious Windows 8 </a:t>
            </a:r>
            <a:r>
              <a:rPr lang="en-US" kern="0" dirty="0" smtClean="0">
                <a:solidFill>
                  <a:srgbClr val="292929"/>
                </a:solidFill>
              </a:rPr>
              <a:t>privileged process </a:t>
            </a:r>
            <a:r>
              <a:rPr lang="en-US" kern="0" dirty="0">
                <a:solidFill>
                  <a:srgbClr val="292929"/>
                </a:solidFill>
              </a:rPr>
              <a:t>can force </a:t>
            </a:r>
            <a:r>
              <a:rPr lang="en-US" kern="0" dirty="0" smtClean="0">
                <a:solidFill>
                  <a:srgbClr val="292929"/>
                </a:solidFill>
              </a:rPr>
              <a:t>can “brick” your computer</a:t>
            </a:r>
          </a:p>
          <a:p>
            <a:pPr fontAlgn="base">
              <a:spcAft>
                <a:spcPct val="0"/>
              </a:spcAft>
            </a:pPr>
            <a:r>
              <a:rPr lang="en-US" kern="0" dirty="0" smtClean="0">
                <a:solidFill>
                  <a:srgbClr val="292929"/>
                </a:solidFill>
              </a:rPr>
              <a:t>Reinstalling the operating system won’t fix this</a:t>
            </a:r>
          </a:p>
          <a:p>
            <a:pPr fontAlgn="base">
              <a:spcAft>
                <a:spcPct val="0"/>
              </a:spcAft>
            </a:pPr>
            <a:r>
              <a:rPr lang="en-US" kern="0" dirty="0" smtClean="0">
                <a:solidFill>
                  <a:srgbClr val="292929"/>
                </a:solidFill>
              </a:rPr>
              <a:t>Exploitable from </a:t>
            </a:r>
            <a:r>
              <a:rPr lang="en-US" kern="0" dirty="0" err="1" smtClean="0">
                <a:solidFill>
                  <a:srgbClr val="292929"/>
                </a:solidFill>
              </a:rPr>
              <a:t>userland</a:t>
            </a:r>
            <a:endParaRPr lang="en-US" kern="0" dirty="0">
              <a:solidFill>
                <a:srgbClr val="292929"/>
              </a:solidFill>
            </a:endParaRPr>
          </a:p>
          <a:p>
            <a:pPr marL="0" indent="0">
              <a:buNone/>
            </a:pPr>
            <a:endParaRPr lang="en-US" dirty="0"/>
          </a:p>
        </p:txBody>
      </p:sp>
      <p:pic>
        <p:nvPicPr>
          <p:cNvPr id="4" name="Picture 4" descr="http://www.jimsgraphix.com/free_art_box_03/images/block-001.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33600" y="3640829"/>
            <a:ext cx="4437476" cy="3217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1315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responsible?</a:t>
            </a:r>
            <a:endParaRPr lang="en-US" dirty="0"/>
          </a:p>
        </p:txBody>
      </p:sp>
      <p:sp>
        <p:nvSpPr>
          <p:cNvPr id="3" name="Content Placeholder 2"/>
          <p:cNvSpPr>
            <a:spLocks noGrp="1"/>
          </p:cNvSpPr>
          <p:nvPr>
            <p:ph idx="1"/>
          </p:nvPr>
        </p:nvSpPr>
        <p:spPr/>
        <p:txBody>
          <a:bodyPr/>
          <a:lstStyle/>
          <a:p>
            <a:r>
              <a:rPr lang="en-US" dirty="0" smtClean="0"/>
              <a:t>We first identified this vulnerability on a Dell Latitude E6430.</a:t>
            </a:r>
          </a:p>
          <a:p>
            <a:r>
              <a:rPr lang="en-US" dirty="0" smtClean="0"/>
              <a:t>Is this problem specific to the E6430?</a:t>
            </a:r>
          </a:p>
          <a:p>
            <a:r>
              <a:rPr lang="en-US" dirty="0" smtClean="0"/>
              <a:t>Is this problem specific to Dell?</a:t>
            </a:r>
          </a:p>
          <a:p>
            <a:r>
              <a:rPr lang="en-US" dirty="0" smtClean="0"/>
              <a:t>Is this vulnerability present in the UEFI reference implementation?</a:t>
            </a:r>
          </a:p>
        </p:txBody>
      </p:sp>
    </p:spTree>
    <p:extLst>
      <p:ext uri="{BB962C8B-B14F-4D97-AF65-F5344CB8AC3E}">
        <p14:creationId xmlns:p14="http://schemas.microsoft.com/office/powerpoint/2010/main" val="30377408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to responsible?</a:t>
            </a:r>
            <a:endParaRPr lang="en-US" dirty="0"/>
          </a:p>
        </p:txBody>
      </p:sp>
      <p:sp>
        <p:nvSpPr>
          <p:cNvPr id="3" name="Content Placeholder 2"/>
          <p:cNvSpPr>
            <a:spLocks noGrp="1"/>
          </p:cNvSpPr>
          <p:nvPr>
            <p:ph idx="1"/>
          </p:nvPr>
        </p:nvSpPr>
        <p:spPr/>
        <p:txBody>
          <a:bodyPr/>
          <a:lstStyle/>
          <a:p>
            <a:r>
              <a:rPr lang="en-US" dirty="0" smtClean="0"/>
              <a:t>We first identified this vulnerability on a Dell Latitude E6430.</a:t>
            </a:r>
          </a:p>
          <a:p>
            <a:r>
              <a:rPr lang="en-US" dirty="0" smtClean="0"/>
              <a:t>Is this problem specific to the E6430? No.</a:t>
            </a:r>
          </a:p>
          <a:p>
            <a:r>
              <a:rPr lang="en-US" dirty="0" smtClean="0"/>
              <a:t>Is this problem specific to Dell? No.</a:t>
            </a:r>
          </a:p>
          <a:p>
            <a:r>
              <a:rPr lang="en-US" dirty="0"/>
              <a:t>Is this vulnerability present in the UEFI reference implementation</a:t>
            </a:r>
            <a:r>
              <a:rPr lang="en-US" dirty="0" smtClean="0"/>
              <a:t>? No.</a:t>
            </a:r>
            <a:endParaRPr lang="en-US" dirty="0"/>
          </a:p>
          <a:p>
            <a:endParaRPr lang="en-US" dirty="0" smtClean="0"/>
          </a:p>
        </p:txBody>
      </p:sp>
    </p:spTree>
    <p:extLst>
      <p:ext uri="{BB962C8B-B14F-4D97-AF65-F5344CB8AC3E}">
        <p14:creationId xmlns:p14="http://schemas.microsoft.com/office/powerpoint/2010/main" val="2832855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876800"/>
            <a:ext cx="8229600" cy="1752600"/>
          </a:xfrm>
        </p:spPr>
        <p:txBody>
          <a:bodyPr>
            <a:normAutofit fontScale="92500" lnSpcReduction="10000"/>
          </a:bodyPr>
          <a:lstStyle/>
          <a:p>
            <a:r>
              <a:rPr lang="en-US" dirty="0" smtClean="0"/>
              <a:t>Many modern platforms implement the requirement that updates to the firmware must be signed. This makes compromising the BIOS with a rootkit harder.</a:t>
            </a:r>
          </a:p>
          <a:p>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81000"/>
            <a:ext cx="5972175" cy="4177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3398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4718881"/>
            <a:ext cx="8839200" cy="2062919"/>
          </a:xfrm>
        </p:spPr>
        <p:txBody>
          <a:bodyPr>
            <a:normAutofit fontScale="70000" lnSpcReduction="20000"/>
          </a:bodyPr>
          <a:lstStyle/>
          <a:p>
            <a:r>
              <a:rPr lang="en-US" dirty="0" smtClean="0"/>
              <a:t>In theory:</a:t>
            </a:r>
          </a:p>
          <a:p>
            <a:pPr lvl="1"/>
            <a:r>
              <a:rPr lang="en-US" dirty="0" smtClean="0"/>
              <a:t>UEFI specifies how platform firmware should be developed and provides a reference implementation.</a:t>
            </a:r>
          </a:p>
          <a:p>
            <a:pPr lvl="1"/>
            <a:r>
              <a:rPr lang="en-US" dirty="0" smtClean="0"/>
              <a:t>Independent BIOS Vendors develop platform firmware based on UEFI specification and reference implementation.</a:t>
            </a:r>
          </a:p>
          <a:p>
            <a:pPr lvl="1"/>
            <a:r>
              <a:rPr lang="en-US" dirty="0" smtClean="0"/>
              <a:t>OEMs get the firmware development frameworks from the IBVs, and customize it to their own needs. </a:t>
            </a: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954" y="13531"/>
            <a:ext cx="7423997"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4042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4718881"/>
            <a:ext cx="8839200" cy="2062919"/>
          </a:xfrm>
        </p:spPr>
        <p:txBody>
          <a:bodyPr>
            <a:normAutofit fontScale="70000" lnSpcReduction="20000"/>
          </a:bodyPr>
          <a:lstStyle/>
          <a:p>
            <a:r>
              <a:rPr lang="en-US" dirty="0" smtClean="0"/>
              <a:t>In practice:</a:t>
            </a:r>
          </a:p>
          <a:p>
            <a:pPr lvl="1"/>
            <a:r>
              <a:rPr lang="en-US" dirty="0"/>
              <a:t>OEMs will use different IBVs for different computer models. Firmware can vary dramatically between computers of the same OEM.</a:t>
            </a:r>
          </a:p>
          <a:p>
            <a:pPr lvl="1"/>
            <a:r>
              <a:rPr lang="en-US" dirty="0"/>
              <a:t>Sometimes OEMs won’t use IBV code at all, and will instead choose to “roll their own.”</a:t>
            </a:r>
          </a:p>
          <a:p>
            <a:pPr lvl="1"/>
            <a:r>
              <a:rPr lang="en-US" dirty="0"/>
              <a:t>IBVs may or may not actually use the UEFI reference implementation code.</a:t>
            </a:r>
          </a:p>
          <a:p>
            <a:endParaRPr lang="en-US" dirty="0" smtClean="0"/>
          </a:p>
          <a:p>
            <a:endParaRPr lang="en-US" dirty="0" smtClean="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954" y="13531"/>
            <a:ext cx="7423997"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32005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28836"/>
            <a:ext cx="8229600" cy="2152964"/>
          </a:xfrm>
        </p:spPr>
        <p:txBody>
          <a:bodyPr>
            <a:normAutofit fontScale="85000" lnSpcReduction="20000"/>
          </a:bodyPr>
          <a:lstStyle/>
          <a:p>
            <a:r>
              <a:rPr lang="en-US" dirty="0" smtClean="0"/>
              <a:t>ADDENDUM:</a:t>
            </a:r>
          </a:p>
          <a:p>
            <a:pPr lvl="1"/>
            <a:r>
              <a:rPr lang="en-US" dirty="0" smtClean="0"/>
              <a:t>Our initial analysis led us to incorrectly conclude that the vulnerability was introduced by the IBV American Megatrends</a:t>
            </a:r>
          </a:p>
          <a:p>
            <a:pPr lvl="1"/>
            <a:r>
              <a:rPr lang="en-US" dirty="0" smtClean="0"/>
              <a:t>Further analysis as to the source of this vulnerability is pending</a:t>
            </a:r>
          </a:p>
          <a:p>
            <a:pPr lvl="1"/>
            <a:endParaRPr lang="en-US" dirty="0" smtClean="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3976"/>
            <a:ext cx="6934200" cy="4594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descr="http://sr.photos3.fotosearch.com/bthumb/CSP/CSP562/k5620537.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9800" y="176542"/>
            <a:ext cx="5018173" cy="430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145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Authenticated Variables</a:t>
            </a:r>
            <a:endParaRPr lang="en-US" dirty="0"/>
          </a:p>
        </p:txBody>
      </p:sp>
      <p:sp>
        <p:nvSpPr>
          <p:cNvPr id="3" name="Content Placeholder 2"/>
          <p:cNvSpPr>
            <a:spLocks noGrp="1"/>
          </p:cNvSpPr>
          <p:nvPr>
            <p:ph idx="1"/>
          </p:nvPr>
        </p:nvSpPr>
        <p:spPr/>
        <p:txBody>
          <a:bodyPr>
            <a:normAutofit/>
          </a:bodyPr>
          <a:lstStyle/>
          <a:p>
            <a:r>
              <a:rPr lang="en-US" dirty="0" smtClean="0"/>
              <a:t>We’ve seen how EFI variables that are writeable by the Operating System can potentially be abused.</a:t>
            </a:r>
          </a:p>
          <a:p>
            <a:r>
              <a:rPr lang="en-US" dirty="0" smtClean="0"/>
              <a:t>But not all EFI variables are arbitrarily writeable during the “runtime phase” of the system.</a:t>
            </a:r>
          </a:p>
          <a:p>
            <a:r>
              <a:rPr lang="en-US" dirty="0" smtClean="0"/>
              <a:t>Authenticated variables require knowledge of a private key in order to be modified.</a:t>
            </a:r>
          </a:p>
          <a:p>
            <a:endParaRPr lang="en-US" dirty="0"/>
          </a:p>
        </p:txBody>
      </p:sp>
    </p:spTree>
    <p:extLst>
      <p:ext uri="{BB962C8B-B14F-4D97-AF65-F5344CB8AC3E}">
        <p14:creationId xmlns:p14="http://schemas.microsoft.com/office/powerpoint/2010/main" val="10820674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Authenticated Variables</a:t>
            </a:r>
            <a:endParaRPr lang="en-US" dirty="0"/>
          </a:p>
        </p:txBody>
      </p:sp>
      <p:sp>
        <p:nvSpPr>
          <p:cNvPr id="3" name="Content Placeholder 2"/>
          <p:cNvSpPr>
            <a:spLocks noGrp="1"/>
          </p:cNvSpPr>
          <p:nvPr>
            <p:ph idx="1"/>
          </p:nvPr>
        </p:nvSpPr>
        <p:spPr>
          <a:xfrm>
            <a:off x="457200" y="1600200"/>
            <a:ext cx="8229600" cy="5029200"/>
          </a:xfrm>
        </p:spPr>
        <p:txBody>
          <a:bodyPr>
            <a:normAutofit lnSpcReduction="10000"/>
          </a:bodyPr>
          <a:lstStyle/>
          <a:p>
            <a:r>
              <a:rPr lang="en-US" dirty="0" smtClean="0"/>
              <a:t>Authenticated variables store critical Secure Boot information such as:</a:t>
            </a:r>
          </a:p>
          <a:p>
            <a:pPr lvl="1"/>
            <a:r>
              <a:rPr lang="en-US" dirty="0" smtClean="0"/>
              <a:t>The list of authorized keys by which an EFI executable can be signed in order to function with Secure Boot.</a:t>
            </a:r>
          </a:p>
          <a:p>
            <a:pPr lvl="1"/>
            <a:r>
              <a:rPr lang="en-US" dirty="0" smtClean="0"/>
              <a:t>A list of “allowed hashes” for EFI executables.</a:t>
            </a:r>
          </a:p>
          <a:p>
            <a:pPr lvl="1"/>
            <a:r>
              <a:rPr lang="en-US" dirty="0" smtClean="0"/>
              <a:t>A list of “denied hashes” for EFI executables.</a:t>
            </a:r>
          </a:p>
          <a:p>
            <a:pPr lvl="1"/>
            <a:r>
              <a:rPr lang="en-US" dirty="0" smtClean="0"/>
              <a:t>Etc.</a:t>
            </a:r>
          </a:p>
          <a:p>
            <a:r>
              <a:rPr lang="en-US" dirty="0" smtClean="0"/>
              <a:t>Authenticated variables co-exist on the SPI flash chip with the platform firmware.</a:t>
            </a:r>
          </a:p>
          <a:p>
            <a:endParaRPr lang="en-US" dirty="0"/>
          </a:p>
        </p:txBody>
      </p:sp>
    </p:spTree>
    <p:extLst>
      <p:ext uri="{BB962C8B-B14F-4D97-AF65-F5344CB8AC3E}">
        <p14:creationId xmlns:p14="http://schemas.microsoft.com/office/powerpoint/2010/main" val="22299967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95800"/>
            <a:ext cx="8229600" cy="2286000"/>
          </a:xfrm>
        </p:spPr>
        <p:txBody>
          <a:bodyPr>
            <a:normAutofit fontScale="77500" lnSpcReduction="20000"/>
          </a:bodyPr>
          <a:lstStyle/>
          <a:p>
            <a:r>
              <a:rPr lang="en-US" dirty="0" smtClean="0"/>
              <a:t>SPI Flash is getting crowded, we have:</a:t>
            </a:r>
          </a:p>
          <a:p>
            <a:pPr lvl="1"/>
            <a:r>
              <a:rPr lang="en-US" dirty="0" smtClean="0"/>
              <a:t>The UEFI code which should not be arbitrarily writeable at runtime.</a:t>
            </a:r>
          </a:p>
          <a:p>
            <a:pPr lvl="1"/>
            <a:r>
              <a:rPr lang="en-US" dirty="0" smtClean="0"/>
              <a:t>Authenticated EFI Variables which are writable if knowledge of a private key is proven.</a:t>
            </a:r>
          </a:p>
          <a:p>
            <a:pPr lvl="1"/>
            <a:r>
              <a:rPr lang="en-US" dirty="0" smtClean="0"/>
              <a:t>Non-Authenticated Runtime variables, which should be arbitrarily writeable by the operating system.</a:t>
            </a:r>
          </a:p>
          <a:p>
            <a:pPr lvl="1"/>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0356"/>
            <a:ext cx="5800291"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20621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95800"/>
            <a:ext cx="8229600" cy="2286000"/>
          </a:xfrm>
        </p:spPr>
        <p:txBody>
          <a:bodyPr>
            <a:normAutofit/>
          </a:bodyPr>
          <a:lstStyle/>
          <a:p>
            <a:r>
              <a:rPr lang="en-US" dirty="0" smtClean="0"/>
              <a:t>How can OEMs implement the different write-ability properties of these different components, which all exist on the same medium (SPI Flash)?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60356"/>
            <a:ext cx="5800291"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50621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Intel SPI Flash Protection Mechanisms</a:t>
            </a:r>
            <a:endParaRPr lang="en-US" dirty="0"/>
          </a:p>
        </p:txBody>
      </p:sp>
      <p:sp>
        <p:nvSpPr>
          <p:cNvPr id="3" name="Content Placeholder 2"/>
          <p:cNvSpPr>
            <a:spLocks noGrp="1"/>
          </p:cNvSpPr>
          <p:nvPr>
            <p:ph idx="1"/>
          </p:nvPr>
        </p:nvSpPr>
        <p:spPr/>
        <p:txBody>
          <a:bodyPr/>
          <a:lstStyle/>
          <a:p>
            <a:r>
              <a:rPr lang="en-US" dirty="0" smtClean="0"/>
              <a:t>Intel provides a number of protection mechanisms that can “lock down” the flash chip.</a:t>
            </a:r>
          </a:p>
          <a:p>
            <a:r>
              <a:rPr lang="en-US" dirty="0" smtClean="0"/>
              <a:t>It’s up to OEMs/IBVs to use these Intel provided mechanisms in a coherent way to implement things like:</a:t>
            </a:r>
          </a:p>
          <a:p>
            <a:pPr lvl="1"/>
            <a:r>
              <a:rPr lang="en-US" dirty="0" smtClean="0"/>
              <a:t>UEFI variable protection</a:t>
            </a:r>
          </a:p>
          <a:p>
            <a:pPr lvl="1"/>
            <a:r>
              <a:rPr lang="en-US" dirty="0" smtClean="0"/>
              <a:t>Signed firmware update requirement</a:t>
            </a:r>
            <a:endParaRPr lang="en-US" dirty="0"/>
          </a:p>
        </p:txBody>
      </p:sp>
    </p:spTree>
    <p:extLst>
      <p:ext uri="{BB962C8B-B14F-4D97-AF65-F5344CB8AC3E}">
        <p14:creationId xmlns:p14="http://schemas.microsoft.com/office/powerpoint/2010/main" val="36224122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BIOS_CNTL</a:t>
            </a:r>
            <a:endParaRPr lang="en-US" dirty="0"/>
          </a:p>
        </p:txBody>
      </p:sp>
      <p:sp>
        <p:nvSpPr>
          <p:cNvPr id="3" name="Content Placeholder 2"/>
          <p:cNvSpPr>
            <a:spLocks noGrp="1"/>
          </p:cNvSpPr>
          <p:nvPr>
            <p:ph idx="1"/>
          </p:nvPr>
        </p:nvSpPr>
        <p:spPr>
          <a:xfrm>
            <a:off x="609600" y="3722336"/>
            <a:ext cx="8229600" cy="2221264"/>
          </a:xfrm>
        </p:spPr>
        <p:txBody>
          <a:bodyPr>
            <a:normAutofit fontScale="77500" lnSpcReduction="20000"/>
          </a:bodyPr>
          <a:lstStyle/>
          <a:p>
            <a:r>
              <a:rPr lang="en-US" dirty="0" smtClean="0"/>
              <a:t>The above bits are part of the BIOS_CNTL register on the ICH.</a:t>
            </a:r>
          </a:p>
          <a:p>
            <a:r>
              <a:rPr lang="en-US" dirty="0" smtClean="0"/>
              <a:t>BIOS_CNTL.BIOSWE bit enables write access to the flash chip.</a:t>
            </a:r>
          </a:p>
          <a:p>
            <a:r>
              <a:rPr lang="en-US" dirty="0" smtClean="0"/>
              <a:t>BIOS_CNTL.BLE bit provides an opportunity for the OEM to implement an SMM routine to protect the BIOSWE bit.</a:t>
            </a:r>
          </a:p>
          <a:p>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359" y="1464490"/>
            <a:ext cx="7305675"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03724" y="6096729"/>
            <a:ext cx="8731749" cy="338554"/>
          </a:xfrm>
          <a:prstGeom prst="rect">
            <a:avLst/>
          </a:prstGeom>
          <a:noFill/>
        </p:spPr>
        <p:txBody>
          <a:bodyPr wrap="none" rtlCol="0">
            <a:spAutoFit/>
          </a:bodyPr>
          <a:lstStyle/>
          <a:p>
            <a:pPr>
              <a:spcAft>
                <a:spcPts val="600"/>
              </a:spcAft>
            </a:pPr>
            <a:r>
              <a:rPr lang="en-US" sz="1600" dirty="0" smtClean="0">
                <a:ea typeface="Verdana" pitchFamily="34" charset="0"/>
                <a:cs typeface="Verdana" pitchFamily="34" charset="0"/>
              </a:rPr>
              <a:t>from: </a:t>
            </a:r>
            <a:r>
              <a:rPr lang="en-US" sz="1600" dirty="0" smtClean="0">
                <a:hlinkClick r:id="rId3"/>
              </a:rPr>
              <a:t>http</a:t>
            </a:r>
            <a:r>
              <a:rPr lang="en-US" sz="1600" dirty="0">
                <a:hlinkClick r:id="rId3"/>
              </a:rPr>
              <a:t>://</a:t>
            </a:r>
            <a:r>
              <a:rPr lang="en-US" sz="1600" dirty="0" smtClean="0">
                <a:hlinkClick r:id="rId3"/>
              </a:rPr>
              <a:t>www.intel.com/content/www/us/en/chipsets/6-chipset-c200-chipset-datasheet.html</a:t>
            </a:r>
            <a:r>
              <a:rPr lang="en-US" sz="1600" dirty="0" smtClean="0"/>
              <a:t> </a:t>
            </a:r>
            <a:endParaRPr lang="en-US" sz="1600" dirty="0">
              <a:ea typeface="Verdana" pitchFamily="34" charset="0"/>
              <a:cs typeface="Verdana" pitchFamily="34" charset="0"/>
            </a:endParaRPr>
          </a:p>
        </p:txBody>
      </p:sp>
    </p:spTree>
    <p:extLst>
      <p:ext uri="{BB962C8B-B14F-4D97-AF65-F5344CB8AC3E}">
        <p14:creationId xmlns:p14="http://schemas.microsoft.com/office/powerpoint/2010/main" val="10580297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SMM BIOSWE protection (1 of 2)</a:t>
            </a:r>
            <a:endParaRPr lang="en-US" dirty="0"/>
          </a:p>
        </p:txBody>
      </p:sp>
      <p:sp>
        <p:nvSpPr>
          <p:cNvPr id="3" name="Content Placeholder 2"/>
          <p:cNvSpPr>
            <a:spLocks noGrp="1"/>
          </p:cNvSpPr>
          <p:nvPr>
            <p:ph idx="1"/>
          </p:nvPr>
        </p:nvSpPr>
        <p:spPr>
          <a:xfrm>
            <a:off x="609600" y="4790485"/>
            <a:ext cx="8229600" cy="1448474"/>
          </a:xfrm>
        </p:spPr>
        <p:txBody>
          <a:bodyPr>
            <a:normAutofit lnSpcReduction="10000"/>
          </a:bodyPr>
          <a:lstStyle/>
          <a:p>
            <a:r>
              <a:rPr lang="en-US" dirty="0"/>
              <a:t>Here the attacker tries to set the BIOS Write Enable bit to 1 to allow him to overwrite the BIOS chip.</a:t>
            </a:r>
          </a:p>
        </p:txBody>
      </p:sp>
      <p:sp>
        <p:nvSpPr>
          <p:cNvPr id="5" name="Rounded Rectangle 4"/>
          <p:cNvSpPr/>
          <p:nvPr/>
        </p:nvSpPr>
        <p:spPr>
          <a:xfrm>
            <a:off x="844267" y="3565891"/>
            <a:ext cx="1869262" cy="914400"/>
          </a:xfrm>
          <a:prstGeom prst="roundRect">
            <a:avLst/>
          </a:prstGeom>
          <a:solidFill>
            <a:schemeClr val="tx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Ring 0 </a:t>
            </a:r>
            <a:r>
              <a:rPr lang="en-US" dirty="0">
                <a:solidFill>
                  <a:schemeClr val="tx1"/>
                </a:solidFill>
              </a:rPr>
              <a:t>K</a:t>
            </a:r>
            <a:r>
              <a:rPr lang="en-US" dirty="0" smtClean="0">
                <a:solidFill>
                  <a:schemeClr val="tx1"/>
                </a:solidFill>
              </a:rPr>
              <a:t>ernel Code</a:t>
            </a:r>
          </a:p>
        </p:txBody>
      </p:sp>
      <p:sp>
        <p:nvSpPr>
          <p:cNvPr id="6" name="Rounded Rectangle 5"/>
          <p:cNvSpPr/>
          <p:nvPr/>
        </p:nvSpPr>
        <p:spPr>
          <a:xfrm>
            <a:off x="4296157" y="2514600"/>
            <a:ext cx="2700040" cy="914400"/>
          </a:xfrm>
          <a:prstGeom prst="roundRect">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BIOS_CNTL</a:t>
            </a:r>
          </a:p>
          <a:p>
            <a:pPr algn="ctr"/>
            <a:r>
              <a:rPr lang="en-US" dirty="0" smtClean="0">
                <a:solidFill>
                  <a:schemeClr val="tx1"/>
                </a:solidFill>
              </a:rPr>
              <a:t>BIOSWE = 0</a:t>
            </a:r>
          </a:p>
          <a:p>
            <a:pPr algn="ctr"/>
            <a:r>
              <a:rPr lang="en-US" dirty="0" smtClean="0">
                <a:solidFill>
                  <a:schemeClr val="tx1"/>
                </a:solidFill>
              </a:rPr>
              <a:t>BLE = 1</a:t>
            </a:r>
          </a:p>
        </p:txBody>
      </p:sp>
      <p:sp>
        <p:nvSpPr>
          <p:cNvPr id="7" name="Rounded Rectangle 6"/>
          <p:cNvSpPr/>
          <p:nvPr/>
        </p:nvSpPr>
        <p:spPr>
          <a:xfrm>
            <a:off x="844267" y="1499730"/>
            <a:ext cx="1869262" cy="914400"/>
          </a:xfrm>
          <a:prstGeom prst="roundRect">
            <a:avLst/>
          </a:prstGeom>
          <a:solidFill>
            <a:schemeClr val="accent5"/>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SMM Code</a:t>
            </a:r>
          </a:p>
        </p:txBody>
      </p:sp>
      <p:grpSp>
        <p:nvGrpSpPr>
          <p:cNvPr id="27" name="Group 26"/>
          <p:cNvGrpSpPr/>
          <p:nvPr/>
        </p:nvGrpSpPr>
        <p:grpSpPr>
          <a:xfrm rot="20101470">
            <a:off x="2728216" y="3274868"/>
            <a:ext cx="1590481" cy="699516"/>
            <a:chOff x="2920794" y="3695431"/>
            <a:chExt cx="1881186" cy="699516"/>
          </a:xfrm>
        </p:grpSpPr>
        <p:sp>
          <p:nvSpPr>
            <p:cNvPr id="28" name="Right Arrow 27"/>
            <p:cNvSpPr/>
            <p:nvPr/>
          </p:nvSpPr>
          <p:spPr>
            <a:xfrm>
              <a:off x="2920794" y="3695431"/>
              <a:ext cx="1881186" cy="699516"/>
            </a:xfrm>
            <a:prstGeom prst="rightArrow">
              <a:avLst/>
            </a:prstGeom>
            <a:solidFill>
              <a:schemeClr val="tx2">
                <a:lumMod val="20000"/>
                <a:lumOff val="8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9" name="Rectangle 28"/>
            <p:cNvSpPr/>
            <p:nvPr/>
          </p:nvSpPr>
          <p:spPr>
            <a:xfrm>
              <a:off x="3060139" y="3866006"/>
              <a:ext cx="1602496" cy="338554"/>
            </a:xfrm>
            <a:prstGeom prst="rect">
              <a:avLst/>
            </a:prstGeom>
          </p:spPr>
          <p:txBody>
            <a:bodyPr wrap="none">
              <a:spAutoFit/>
            </a:bodyPr>
            <a:lstStyle/>
            <a:p>
              <a:pPr algn="ctr"/>
              <a:r>
                <a:rPr lang="en-US" sz="1600" dirty="0" smtClean="0"/>
                <a:t>BIOSWE = 1</a:t>
              </a:r>
              <a:endParaRPr lang="en-US" sz="1600" dirty="0"/>
            </a:p>
          </p:txBody>
        </p:sp>
      </p:grpSp>
    </p:spTree>
    <p:extLst>
      <p:ext uri="{BB962C8B-B14F-4D97-AF65-F5344CB8AC3E}">
        <p14:creationId xmlns:p14="http://schemas.microsoft.com/office/powerpoint/2010/main" val="4623678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Signed BIOS Requirement</a:t>
            </a:r>
            <a:endParaRPr lang="en-US" dirty="0"/>
          </a:p>
        </p:txBody>
      </p:sp>
      <p:sp>
        <p:nvSpPr>
          <p:cNvPr id="3" name="Content Placeholder 2"/>
          <p:cNvSpPr>
            <a:spLocks noGrp="1"/>
          </p:cNvSpPr>
          <p:nvPr>
            <p:ph idx="1"/>
          </p:nvPr>
        </p:nvSpPr>
        <p:spPr>
          <a:xfrm>
            <a:off x="457200" y="1371600"/>
            <a:ext cx="8229600" cy="4754563"/>
          </a:xfrm>
        </p:spPr>
        <p:txBody>
          <a:bodyPr>
            <a:normAutofit lnSpcReduction="10000"/>
          </a:bodyPr>
          <a:lstStyle/>
          <a:p>
            <a:r>
              <a:rPr lang="en-US" dirty="0" smtClean="0"/>
              <a:t>Signed BIOS recommendations have been around for a while now and preceded widespread adoption of UEFI.</a:t>
            </a:r>
          </a:p>
          <a:p>
            <a:r>
              <a:rPr lang="en-US" dirty="0" smtClean="0"/>
              <a:t>Not perfect, but significantly raises the barrier of entry into the platform firmware.</a:t>
            </a:r>
          </a:p>
          <a:p>
            <a:r>
              <a:rPr lang="en-US" dirty="0" smtClean="0"/>
              <a:t>“Attacking Intel BIOS” by </a:t>
            </a:r>
            <a:r>
              <a:rPr lang="en-US" dirty="0" err="1" smtClean="0"/>
              <a:t>Rafal</a:t>
            </a:r>
            <a:r>
              <a:rPr lang="en-US" dirty="0" smtClean="0"/>
              <a:t> </a:t>
            </a:r>
            <a:r>
              <a:rPr lang="en-US" dirty="0" err="1" smtClean="0"/>
              <a:t>Wojtczuk</a:t>
            </a:r>
            <a:r>
              <a:rPr lang="en-US" dirty="0" smtClean="0"/>
              <a:t> and Alexander </a:t>
            </a:r>
            <a:r>
              <a:rPr lang="en-US" dirty="0" err="1" smtClean="0"/>
              <a:t>Tereshkin</a:t>
            </a:r>
            <a:r>
              <a:rPr lang="en-US" dirty="0" smtClean="0"/>
              <a:t>.</a:t>
            </a:r>
          </a:p>
          <a:p>
            <a:r>
              <a:rPr lang="en-US" dirty="0" smtClean="0"/>
              <a:t>“Defeating Signed BIOS Enforcement” by Kallenberg, Butterworth, Kovah</a:t>
            </a:r>
            <a:r>
              <a:rPr lang="en-US" dirty="0"/>
              <a:t> </a:t>
            </a:r>
            <a:r>
              <a:rPr lang="en-US" dirty="0" smtClean="0"/>
              <a:t>and Cornwell.</a:t>
            </a:r>
          </a:p>
        </p:txBody>
      </p:sp>
    </p:spTree>
    <p:extLst>
      <p:ext uri="{BB962C8B-B14F-4D97-AF65-F5344CB8AC3E}">
        <p14:creationId xmlns:p14="http://schemas.microsoft.com/office/powerpoint/2010/main" val="26159450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SMM BIOSWE protection (2 of 2)</a:t>
            </a:r>
            <a:endParaRPr lang="en-US" dirty="0"/>
          </a:p>
        </p:txBody>
      </p:sp>
      <p:sp>
        <p:nvSpPr>
          <p:cNvPr id="3" name="Content Placeholder 2"/>
          <p:cNvSpPr>
            <a:spLocks noGrp="1"/>
          </p:cNvSpPr>
          <p:nvPr>
            <p:ph idx="1"/>
          </p:nvPr>
        </p:nvSpPr>
        <p:spPr>
          <a:xfrm>
            <a:off x="609600" y="4790485"/>
            <a:ext cx="8229600" cy="1448474"/>
          </a:xfrm>
        </p:spPr>
        <p:txBody>
          <a:bodyPr>
            <a:normAutofit lnSpcReduction="10000"/>
          </a:bodyPr>
          <a:lstStyle/>
          <a:p>
            <a:r>
              <a:rPr lang="en-US" dirty="0" smtClean="0"/>
              <a:t>The write to the BIOSWE bit while BLE is 1 causes the CPU to generate a System Management Interrupt (SMI#).</a:t>
            </a:r>
          </a:p>
        </p:txBody>
      </p:sp>
      <p:sp>
        <p:nvSpPr>
          <p:cNvPr id="5" name="Rounded Rectangle 4"/>
          <p:cNvSpPr/>
          <p:nvPr/>
        </p:nvSpPr>
        <p:spPr>
          <a:xfrm>
            <a:off x="844267" y="3565891"/>
            <a:ext cx="1869262" cy="914400"/>
          </a:xfrm>
          <a:prstGeom prst="roundRect">
            <a:avLst/>
          </a:prstGeom>
          <a:solidFill>
            <a:schemeClr val="tx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Ring 0 </a:t>
            </a:r>
            <a:r>
              <a:rPr lang="en-US" dirty="0">
                <a:solidFill>
                  <a:schemeClr val="tx1"/>
                </a:solidFill>
              </a:rPr>
              <a:t>K</a:t>
            </a:r>
            <a:r>
              <a:rPr lang="en-US" dirty="0" smtClean="0">
                <a:solidFill>
                  <a:schemeClr val="tx1"/>
                </a:solidFill>
              </a:rPr>
              <a:t>ernel Code</a:t>
            </a:r>
          </a:p>
        </p:txBody>
      </p:sp>
      <p:sp>
        <p:nvSpPr>
          <p:cNvPr id="6" name="Rounded Rectangle 5"/>
          <p:cNvSpPr/>
          <p:nvPr/>
        </p:nvSpPr>
        <p:spPr>
          <a:xfrm>
            <a:off x="4296157" y="2514600"/>
            <a:ext cx="2700040" cy="914400"/>
          </a:xfrm>
          <a:prstGeom prst="roundRect">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BIOS_CNTL</a:t>
            </a:r>
          </a:p>
          <a:p>
            <a:pPr algn="ctr"/>
            <a:r>
              <a:rPr lang="en-US" dirty="0" smtClean="0">
                <a:solidFill>
                  <a:schemeClr val="tx1"/>
                </a:solidFill>
              </a:rPr>
              <a:t>BIOSWE = </a:t>
            </a:r>
            <a:r>
              <a:rPr lang="en-US" b="1" u="sng" dirty="0" smtClean="0">
                <a:solidFill>
                  <a:schemeClr val="tx1"/>
                </a:solidFill>
              </a:rPr>
              <a:t>1</a:t>
            </a:r>
          </a:p>
          <a:p>
            <a:pPr algn="ctr"/>
            <a:r>
              <a:rPr lang="en-US" dirty="0" smtClean="0">
                <a:solidFill>
                  <a:schemeClr val="tx1"/>
                </a:solidFill>
              </a:rPr>
              <a:t>BLE = 1</a:t>
            </a:r>
          </a:p>
        </p:txBody>
      </p:sp>
      <p:sp>
        <p:nvSpPr>
          <p:cNvPr id="7" name="Rounded Rectangle 6"/>
          <p:cNvSpPr/>
          <p:nvPr/>
        </p:nvSpPr>
        <p:spPr>
          <a:xfrm>
            <a:off x="844267" y="1499730"/>
            <a:ext cx="1869262" cy="914400"/>
          </a:xfrm>
          <a:prstGeom prst="roundRect">
            <a:avLst/>
          </a:prstGeom>
          <a:solidFill>
            <a:schemeClr val="accent5"/>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SMM Code</a:t>
            </a:r>
          </a:p>
        </p:txBody>
      </p:sp>
      <p:cxnSp>
        <p:nvCxnSpPr>
          <p:cNvPr id="18" name="Straight Arrow Connector 17"/>
          <p:cNvCxnSpPr/>
          <p:nvPr/>
        </p:nvCxnSpPr>
        <p:spPr>
          <a:xfrm flipH="1">
            <a:off x="2713529" y="1571603"/>
            <a:ext cx="797767" cy="1"/>
          </a:xfrm>
          <a:prstGeom prst="straightConnector1">
            <a:avLst/>
          </a:prstGeom>
          <a:ln w="762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511296" y="1386938"/>
            <a:ext cx="723275" cy="369332"/>
          </a:xfrm>
          <a:prstGeom prst="rect">
            <a:avLst/>
          </a:prstGeom>
        </p:spPr>
        <p:txBody>
          <a:bodyPr wrap="none">
            <a:spAutoFit/>
          </a:bodyPr>
          <a:lstStyle/>
          <a:p>
            <a:pPr algn="ctr"/>
            <a:r>
              <a:rPr lang="en-US" dirty="0"/>
              <a:t>SMI#</a:t>
            </a:r>
          </a:p>
        </p:txBody>
      </p:sp>
    </p:spTree>
    <p:extLst>
      <p:ext uri="{BB962C8B-B14F-4D97-AF65-F5344CB8AC3E}">
        <p14:creationId xmlns:p14="http://schemas.microsoft.com/office/powerpoint/2010/main" val="20156783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SMM BIOSWE protection (2 of 2)</a:t>
            </a:r>
            <a:endParaRPr lang="en-US" dirty="0"/>
          </a:p>
        </p:txBody>
      </p:sp>
      <p:sp>
        <p:nvSpPr>
          <p:cNvPr id="3" name="Content Placeholder 2"/>
          <p:cNvSpPr>
            <a:spLocks noGrp="1"/>
          </p:cNvSpPr>
          <p:nvPr>
            <p:ph idx="1"/>
          </p:nvPr>
        </p:nvSpPr>
        <p:spPr>
          <a:xfrm>
            <a:off x="609600" y="4790485"/>
            <a:ext cx="8229600" cy="1448474"/>
          </a:xfrm>
        </p:spPr>
        <p:txBody>
          <a:bodyPr>
            <a:normAutofit lnSpcReduction="10000"/>
          </a:bodyPr>
          <a:lstStyle/>
          <a:p>
            <a:r>
              <a:rPr lang="en-US" dirty="0" smtClean="0"/>
              <a:t>The SMM code immediately writes 0 back to the BIOSWE bit before resuming the kernel code</a:t>
            </a:r>
          </a:p>
        </p:txBody>
      </p:sp>
      <p:sp>
        <p:nvSpPr>
          <p:cNvPr id="5" name="Rounded Rectangle 4"/>
          <p:cNvSpPr/>
          <p:nvPr/>
        </p:nvSpPr>
        <p:spPr>
          <a:xfrm>
            <a:off x="844267" y="3565891"/>
            <a:ext cx="1869262" cy="914400"/>
          </a:xfrm>
          <a:prstGeom prst="roundRect">
            <a:avLst/>
          </a:prstGeom>
          <a:solidFill>
            <a:schemeClr val="tx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Ring 0 </a:t>
            </a:r>
            <a:r>
              <a:rPr lang="en-US" dirty="0">
                <a:solidFill>
                  <a:schemeClr val="tx1"/>
                </a:solidFill>
              </a:rPr>
              <a:t>K</a:t>
            </a:r>
            <a:r>
              <a:rPr lang="en-US" dirty="0" smtClean="0">
                <a:solidFill>
                  <a:schemeClr val="tx1"/>
                </a:solidFill>
              </a:rPr>
              <a:t>ernel Code</a:t>
            </a:r>
          </a:p>
        </p:txBody>
      </p:sp>
      <p:sp>
        <p:nvSpPr>
          <p:cNvPr id="6" name="Rounded Rectangle 5"/>
          <p:cNvSpPr/>
          <p:nvPr/>
        </p:nvSpPr>
        <p:spPr>
          <a:xfrm>
            <a:off x="4296157" y="2514600"/>
            <a:ext cx="2700040" cy="914400"/>
          </a:xfrm>
          <a:prstGeom prst="roundRect">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BIOS_CNTL</a:t>
            </a:r>
          </a:p>
          <a:p>
            <a:pPr algn="ctr"/>
            <a:r>
              <a:rPr lang="en-US" dirty="0" smtClean="0">
                <a:solidFill>
                  <a:schemeClr val="tx1"/>
                </a:solidFill>
              </a:rPr>
              <a:t>BIOSWE = 1</a:t>
            </a:r>
          </a:p>
          <a:p>
            <a:pPr algn="ctr"/>
            <a:r>
              <a:rPr lang="en-US" dirty="0" smtClean="0">
                <a:solidFill>
                  <a:schemeClr val="tx1"/>
                </a:solidFill>
              </a:rPr>
              <a:t>BLE = 1</a:t>
            </a:r>
          </a:p>
        </p:txBody>
      </p:sp>
      <p:sp>
        <p:nvSpPr>
          <p:cNvPr id="7" name="Rounded Rectangle 6"/>
          <p:cNvSpPr/>
          <p:nvPr/>
        </p:nvSpPr>
        <p:spPr>
          <a:xfrm>
            <a:off x="844267" y="1499730"/>
            <a:ext cx="1869262" cy="914400"/>
          </a:xfrm>
          <a:prstGeom prst="roundRect">
            <a:avLst/>
          </a:prstGeom>
          <a:solidFill>
            <a:schemeClr val="accent5"/>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SMM Code</a:t>
            </a:r>
          </a:p>
        </p:txBody>
      </p:sp>
      <p:grpSp>
        <p:nvGrpSpPr>
          <p:cNvPr id="24" name="Group 23"/>
          <p:cNvGrpSpPr/>
          <p:nvPr/>
        </p:nvGrpSpPr>
        <p:grpSpPr>
          <a:xfrm rot="1589712">
            <a:off x="2723796" y="2201706"/>
            <a:ext cx="1590481" cy="699516"/>
            <a:chOff x="2920794" y="3695431"/>
            <a:chExt cx="1881186" cy="699516"/>
          </a:xfrm>
        </p:grpSpPr>
        <p:sp>
          <p:nvSpPr>
            <p:cNvPr id="25" name="Right Arrow 24"/>
            <p:cNvSpPr/>
            <p:nvPr/>
          </p:nvSpPr>
          <p:spPr>
            <a:xfrm>
              <a:off x="2920794" y="3695431"/>
              <a:ext cx="1881186" cy="699516"/>
            </a:xfrm>
            <a:prstGeom prst="rightArrow">
              <a:avLst/>
            </a:prstGeom>
            <a:solidFill>
              <a:schemeClr val="tx2">
                <a:lumMod val="20000"/>
                <a:lumOff val="8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6" name="Rectangle 25"/>
            <p:cNvSpPr/>
            <p:nvPr/>
          </p:nvSpPr>
          <p:spPr>
            <a:xfrm>
              <a:off x="3183958" y="3866006"/>
              <a:ext cx="1354858" cy="338554"/>
            </a:xfrm>
            <a:prstGeom prst="rect">
              <a:avLst/>
            </a:prstGeom>
          </p:spPr>
          <p:txBody>
            <a:bodyPr wrap="none">
              <a:spAutoFit/>
            </a:bodyPr>
            <a:lstStyle/>
            <a:p>
              <a:pPr algn="ctr"/>
              <a:r>
                <a:rPr lang="en-US" sz="1600" dirty="0" smtClean="0"/>
                <a:t>BIOSWE = 0</a:t>
              </a:r>
              <a:endParaRPr lang="en-US" sz="1600" dirty="0"/>
            </a:p>
          </p:txBody>
        </p:sp>
      </p:grpSp>
      <p:cxnSp>
        <p:nvCxnSpPr>
          <p:cNvPr id="30" name="Straight Arrow Connector 29"/>
          <p:cNvCxnSpPr>
            <a:stCxn id="7" idx="2"/>
            <a:endCxn id="5" idx="0"/>
          </p:cNvCxnSpPr>
          <p:nvPr/>
        </p:nvCxnSpPr>
        <p:spPr>
          <a:xfrm>
            <a:off x="1778898" y="2414130"/>
            <a:ext cx="0" cy="1151761"/>
          </a:xfrm>
          <a:prstGeom prst="straightConnector1">
            <a:avLst/>
          </a:prstGeom>
          <a:ln w="76200">
            <a:solidFill>
              <a:schemeClr val="tx2">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778898" y="2764945"/>
            <a:ext cx="697627" cy="369332"/>
          </a:xfrm>
          <a:prstGeom prst="rect">
            <a:avLst/>
          </a:prstGeom>
        </p:spPr>
        <p:txBody>
          <a:bodyPr wrap="none">
            <a:spAutoFit/>
          </a:bodyPr>
          <a:lstStyle/>
          <a:p>
            <a:r>
              <a:rPr lang="en-US" dirty="0" smtClean="0"/>
              <a:t>RSM</a:t>
            </a:r>
            <a:endParaRPr lang="en-US" dirty="0"/>
          </a:p>
        </p:txBody>
      </p:sp>
    </p:spTree>
    <p:extLst>
      <p:ext uri="{BB962C8B-B14F-4D97-AF65-F5344CB8AC3E}">
        <p14:creationId xmlns:p14="http://schemas.microsoft.com/office/powerpoint/2010/main" val="22482384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SMM BIOSWE protection (2 of 2)</a:t>
            </a:r>
            <a:endParaRPr lang="en-US" dirty="0"/>
          </a:p>
        </p:txBody>
      </p:sp>
      <p:sp>
        <p:nvSpPr>
          <p:cNvPr id="3" name="Content Placeholder 2"/>
          <p:cNvSpPr>
            <a:spLocks noGrp="1"/>
          </p:cNvSpPr>
          <p:nvPr>
            <p:ph idx="1"/>
          </p:nvPr>
        </p:nvSpPr>
        <p:spPr>
          <a:xfrm>
            <a:off x="609600" y="4790485"/>
            <a:ext cx="8229600" cy="1448474"/>
          </a:xfrm>
        </p:spPr>
        <p:txBody>
          <a:bodyPr>
            <a:normAutofit/>
          </a:bodyPr>
          <a:lstStyle/>
          <a:p>
            <a:r>
              <a:rPr lang="en-US" dirty="0" smtClean="0"/>
              <a:t>The end result is that BIOSWE is always 0 when non-SMM code is running.</a:t>
            </a:r>
          </a:p>
        </p:txBody>
      </p:sp>
      <p:sp>
        <p:nvSpPr>
          <p:cNvPr id="5" name="Rounded Rectangle 4"/>
          <p:cNvSpPr/>
          <p:nvPr/>
        </p:nvSpPr>
        <p:spPr>
          <a:xfrm>
            <a:off x="844267" y="3565891"/>
            <a:ext cx="1869262" cy="914400"/>
          </a:xfrm>
          <a:prstGeom prst="roundRect">
            <a:avLst/>
          </a:prstGeom>
          <a:solidFill>
            <a:schemeClr val="tx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Ring 0 </a:t>
            </a:r>
            <a:r>
              <a:rPr lang="en-US" dirty="0">
                <a:solidFill>
                  <a:schemeClr val="tx1"/>
                </a:solidFill>
              </a:rPr>
              <a:t>K</a:t>
            </a:r>
            <a:r>
              <a:rPr lang="en-US" dirty="0" smtClean="0">
                <a:solidFill>
                  <a:schemeClr val="tx1"/>
                </a:solidFill>
              </a:rPr>
              <a:t>ernel Code</a:t>
            </a:r>
          </a:p>
        </p:txBody>
      </p:sp>
      <p:sp>
        <p:nvSpPr>
          <p:cNvPr id="6" name="Rounded Rectangle 5"/>
          <p:cNvSpPr/>
          <p:nvPr/>
        </p:nvSpPr>
        <p:spPr>
          <a:xfrm>
            <a:off x="4296157" y="2514600"/>
            <a:ext cx="2700040" cy="914400"/>
          </a:xfrm>
          <a:prstGeom prst="roundRect">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BIOS_CNTL</a:t>
            </a:r>
          </a:p>
          <a:p>
            <a:pPr algn="ctr"/>
            <a:r>
              <a:rPr lang="en-US" dirty="0" smtClean="0">
                <a:solidFill>
                  <a:schemeClr val="tx1"/>
                </a:solidFill>
              </a:rPr>
              <a:t>BIOSWE = </a:t>
            </a:r>
            <a:r>
              <a:rPr lang="en-US" b="1" u="sng" dirty="0" smtClean="0">
                <a:solidFill>
                  <a:schemeClr val="tx1"/>
                </a:solidFill>
              </a:rPr>
              <a:t>0</a:t>
            </a:r>
          </a:p>
          <a:p>
            <a:pPr algn="ctr"/>
            <a:r>
              <a:rPr lang="en-US" dirty="0" smtClean="0">
                <a:solidFill>
                  <a:schemeClr val="tx1"/>
                </a:solidFill>
              </a:rPr>
              <a:t>BLE = 1</a:t>
            </a:r>
          </a:p>
        </p:txBody>
      </p:sp>
      <p:sp>
        <p:nvSpPr>
          <p:cNvPr id="7" name="Rounded Rectangle 6"/>
          <p:cNvSpPr/>
          <p:nvPr/>
        </p:nvSpPr>
        <p:spPr>
          <a:xfrm>
            <a:off x="844267" y="1499730"/>
            <a:ext cx="1869262" cy="914400"/>
          </a:xfrm>
          <a:prstGeom prst="roundRect">
            <a:avLst/>
          </a:prstGeom>
          <a:solidFill>
            <a:schemeClr val="accent5"/>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SMM Code</a:t>
            </a:r>
          </a:p>
        </p:txBody>
      </p:sp>
    </p:spTree>
    <p:extLst>
      <p:ext uri="{BB962C8B-B14F-4D97-AF65-F5344CB8AC3E}">
        <p14:creationId xmlns:p14="http://schemas.microsoft.com/office/powerpoint/2010/main" val="3018996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830"/>
            <a:ext cx="8229600" cy="868362"/>
          </a:xfrm>
        </p:spPr>
        <p:txBody>
          <a:bodyPr>
            <a:normAutofit fontScale="90000"/>
          </a:bodyPr>
          <a:lstStyle/>
          <a:p>
            <a:r>
              <a:rPr lang="en-US" dirty="0" smtClean="0"/>
              <a:t>Protected Range SPI Flash Protections</a:t>
            </a:r>
            <a:endParaRPr lang="en-US" dirty="0"/>
          </a:p>
        </p:txBody>
      </p:sp>
      <p:sp>
        <p:nvSpPr>
          <p:cNvPr id="3" name="Content Placeholder 2"/>
          <p:cNvSpPr>
            <a:spLocks noGrp="1"/>
          </p:cNvSpPr>
          <p:nvPr>
            <p:ph idx="1"/>
          </p:nvPr>
        </p:nvSpPr>
        <p:spPr>
          <a:xfrm>
            <a:off x="609600" y="6156960"/>
            <a:ext cx="8229600" cy="308575"/>
          </a:xfrm>
        </p:spPr>
        <p:txBody>
          <a:bodyPr>
            <a:normAutofit fontScale="92500" lnSpcReduction="10000"/>
          </a:bodyPr>
          <a:lstStyle/>
          <a:p>
            <a:r>
              <a:rPr lang="en-US" sz="1600" dirty="0" smtClean="0"/>
              <a:t>Protected Range registers can also provide write protection to the flash chip.</a:t>
            </a: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102" y="1408012"/>
            <a:ext cx="6797215" cy="4748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43884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HSFS.FLOCKDN</a:t>
            </a:r>
            <a:endParaRPr lang="en-US" dirty="0"/>
          </a:p>
        </p:txBody>
      </p:sp>
      <p:sp>
        <p:nvSpPr>
          <p:cNvPr id="3" name="Content Placeholder 2"/>
          <p:cNvSpPr>
            <a:spLocks noGrp="1"/>
          </p:cNvSpPr>
          <p:nvPr>
            <p:ph idx="1"/>
          </p:nvPr>
        </p:nvSpPr>
        <p:spPr>
          <a:xfrm>
            <a:off x="609600" y="4272596"/>
            <a:ext cx="8229600" cy="1853568"/>
          </a:xfrm>
        </p:spPr>
        <p:txBody>
          <a:bodyPr/>
          <a:lstStyle/>
          <a:p>
            <a:r>
              <a:rPr lang="en-US" dirty="0" smtClean="0"/>
              <a:t>HSFS.FLOCKDN bit prevents changes to the Protected Range registers once set.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464" y="1499008"/>
            <a:ext cx="733425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32794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Protections Summary</a:t>
            </a:r>
            <a:endParaRPr lang="en-US" dirty="0"/>
          </a:p>
        </p:txBody>
      </p:sp>
      <p:sp>
        <p:nvSpPr>
          <p:cNvPr id="3" name="Content Placeholder 2"/>
          <p:cNvSpPr>
            <a:spLocks noGrp="1"/>
          </p:cNvSpPr>
          <p:nvPr>
            <p:ph idx="1"/>
          </p:nvPr>
        </p:nvSpPr>
        <p:spPr/>
        <p:txBody>
          <a:bodyPr/>
          <a:lstStyle/>
          <a:p>
            <a:r>
              <a:rPr lang="en-US" dirty="0" smtClean="0"/>
              <a:t>The Protected Range and BIOS_CNTL registers provide duplicative protection of the SPI flash chip that contains the platform firmware.</a:t>
            </a:r>
          </a:p>
          <a:p>
            <a:pPr marL="857250" lvl="1" indent="-457200"/>
            <a:r>
              <a:rPr lang="en-US" dirty="0" smtClean="0"/>
              <a:t>Protected Range registers can be configured to block </a:t>
            </a:r>
            <a:r>
              <a:rPr lang="en-US" u="sng" dirty="0" smtClean="0"/>
              <a:t>all</a:t>
            </a:r>
            <a:r>
              <a:rPr lang="en-US" dirty="0" smtClean="0"/>
              <a:t> write access to ranges of the SPI Flash.</a:t>
            </a:r>
          </a:p>
          <a:p>
            <a:pPr marL="857250" lvl="1" indent="-457200"/>
            <a:r>
              <a:rPr lang="en-US" dirty="0" smtClean="0"/>
              <a:t>BIOS_CNTL protection puts SMM in a position to decide who can write to the SPI Flash.</a:t>
            </a:r>
          </a:p>
          <a:p>
            <a:endParaRPr lang="en-US" dirty="0"/>
          </a:p>
        </p:txBody>
      </p:sp>
    </p:spTree>
    <p:extLst>
      <p:ext uri="{BB962C8B-B14F-4D97-AF65-F5344CB8AC3E}">
        <p14:creationId xmlns:p14="http://schemas.microsoft.com/office/powerpoint/2010/main" val="13572709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648200"/>
            <a:ext cx="8458200" cy="2057400"/>
          </a:xfrm>
        </p:spPr>
        <p:txBody>
          <a:bodyPr>
            <a:normAutofit fontScale="85000" lnSpcReduction="10000"/>
          </a:bodyPr>
          <a:lstStyle/>
          <a:p>
            <a:r>
              <a:rPr lang="en-US" dirty="0" smtClean="0"/>
              <a:t>The architecture of the UEFI variable implementation requires SMM to perform the actual writing.</a:t>
            </a:r>
          </a:p>
          <a:p>
            <a:r>
              <a:rPr lang="en-US" dirty="0" smtClean="0"/>
              <a:t>The alternative would be to allow Ring0 code write access to the variable region of the SPI Flash, which would allow malicious Ring0 code to bypass Secure Boot.</a:t>
            </a:r>
          </a:p>
          <a:p>
            <a:endParaRPr lang="en-US" dirty="0" smtClean="0"/>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76200"/>
            <a:ext cx="8978900" cy="4459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6317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800600"/>
            <a:ext cx="8686800" cy="1905000"/>
          </a:xfrm>
        </p:spPr>
        <p:txBody>
          <a:bodyPr>
            <a:normAutofit fontScale="85000" lnSpcReduction="20000"/>
          </a:bodyPr>
          <a:lstStyle/>
          <a:p>
            <a:r>
              <a:rPr lang="en-US" dirty="0" smtClean="0"/>
              <a:t>The key observation is that the variable region of the flash </a:t>
            </a:r>
            <a:r>
              <a:rPr lang="en-US" u="sng" dirty="0" smtClean="0"/>
              <a:t>cannot</a:t>
            </a:r>
            <a:r>
              <a:rPr lang="en-US" dirty="0" smtClean="0"/>
              <a:t> use protected range protection, as it has to be writeable by </a:t>
            </a:r>
            <a:r>
              <a:rPr lang="en-US" i="1" dirty="0" smtClean="0"/>
              <a:t>someone</a:t>
            </a:r>
            <a:r>
              <a:rPr lang="en-US" dirty="0" smtClean="0"/>
              <a:t> at runtime.</a:t>
            </a:r>
          </a:p>
          <a:p>
            <a:r>
              <a:rPr lang="en-US" dirty="0" smtClean="0"/>
              <a:t>Instead, the variable region has to rely on the “strength” of BIOS_CNTL protection.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0"/>
            <a:ext cx="4026234"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90659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4724401"/>
            <a:ext cx="8763000" cy="1981200"/>
          </a:xfrm>
        </p:spPr>
        <p:txBody>
          <a:bodyPr>
            <a:normAutofit lnSpcReduction="10000"/>
          </a:bodyPr>
          <a:lstStyle/>
          <a:p>
            <a:r>
              <a:rPr lang="en-US" dirty="0" smtClean="0"/>
              <a:t>The Authenticated Variable dependency on BIOS_CNTL protection dictates that the attack surface against Secure Boot is a superset of the attacks against SMM.</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0"/>
            <a:ext cx="4684225" cy="468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04022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SMM is bullet proof right?</a:t>
            </a:r>
            <a:endParaRPr lang="en-US" dirty="0"/>
          </a:p>
        </p:txBody>
      </p:sp>
      <p:sp>
        <p:nvSpPr>
          <p:cNvPr id="3" name="Content Placeholder 2"/>
          <p:cNvSpPr>
            <a:spLocks noGrp="1"/>
          </p:cNvSpPr>
          <p:nvPr>
            <p:ph idx="1"/>
          </p:nvPr>
        </p:nvSpPr>
        <p:spPr/>
        <p:txBody>
          <a:bodyPr/>
          <a:lstStyle/>
          <a:p>
            <a:r>
              <a:rPr lang="en-US" dirty="0" smtClean="0"/>
              <a:t>SMM Cache Poisoning vulnerabilities</a:t>
            </a:r>
          </a:p>
          <a:p>
            <a:pPr lvl="1"/>
            <a:r>
              <a:rPr lang="en-US" dirty="0" err="1" smtClean="0"/>
              <a:t>Duflot</a:t>
            </a:r>
            <a:r>
              <a:rPr lang="en-US" dirty="0" smtClean="0"/>
              <a:t> and Invisible Things Lab</a:t>
            </a:r>
          </a:p>
          <a:p>
            <a:r>
              <a:rPr lang="en-US" dirty="0" smtClean="0"/>
              <a:t>“Getting into the SMRAM: SMM Reloaded” by </a:t>
            </a:r>
            <a:r>
              <a:rPr lang="en-US" dirty="0" err="1" smtClean="0"/>
              <a:t>Duflot</a:t>
            </a:r>
            <a:endParaRPr lang="en-US" dirty="0" smtClean="0"/>
          </a:p>
          <a:p>
            <a:r>
              <a:rPr lang="en-US" dirty="0" smtClean="0"/>
              <a:t>“Attacking Intel BIOS” by Invisible Things Lab</a:t>
            </a:r>
          </a:p>
          <a:p>
            <a:r>
              <a:rPr lang="en-US" dirty="0" smtClean="0"/>
              <a:t>“Defeating Signed BIOS Enforcement” by MITRE</a:t>
            </a:r>
          </a:p>
          <a:p>
            <a:endParaRPr lang="en-US" dirty="0"/>
          </a:p>
        </p:txBody>
      </p:sp>
    </p:spTree>
    <p:extLst>
      <p:ext uri="{BB962C8B-B14F-4D97-AF65-F5344CB8AC3E}">
        <p14:creationId xmlns:p14="http://schemas.microsoft.com/office/powerpoint/2010/main" val="6776076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953000"/>
            <a:ext cx="8382000" cy="1600200"/>
          </a:xfrm>
        </p:spPr>
        <p:txBody>
          <a:bodyPr>
            <a:normAutofit/>
          </a:bodyPr>
          <a:lstStyle/>
          <a:p>
            <a:r>
              <a:rPr lang="en-US" dirty="0" smtClean="0"/>
              <a:t>Signed BIOS requirement did not address malicious boot loaders, leaving the door open for </a:t>
            </a:r>
            <a:r>
              <a:rPr lang="en-US" dirty="0" err="1" smtClean="0"/>
              <a:t>bootkits</a:t>
            </a:r>
            <a:r>
              <a:rPr lang="en-US" dirty="0" smtClean="0"/>
              <a:t>/evil maid attacks.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9068" y="2652712"/>
            <a:ext cx="866775"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57200"/>
            <a:ext cx="6191294" cy="4216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86179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3196"/>
            <a:ext cx="8229600" cy="1143000"/>
          </a:xfrm>
        </p:spPr>
        <p:txBody>
          <a:bodyPr/>
          <a:lstStyle/>
          <a:p>
            <a:r>
              <a:rPr lang="en-US" dirty="0" smtClean="0"/>
              <a:t>SMM and UEFI</a:t>
            </a:r>
            <a:endParaRPr lang="en-US" dirty="0"/>
          </a:p>
        </p:txBody>
      </p:sp>
      <p:sp>
        <p:nvSpPr>
          <p:cNvPr id="3" name="Content Placeholder 2"/>
          <p:cNvSpPr>
            <a:spLocks noGrp="1"/>
          </p:cNvSpPr>
          <p:nvPr>
            <p:ph idx="1"/>
          </p:nvPr>
        </p:nvSpPr>
        <p:spPr>
          <a:xfrm>
            <a:off x="304800" y="5867400"/>
            <a:ext cx="8343900" cy="868363"/>
          </a:xfrm>
        </p:spPr>
        <p:txBody>
          <a:bodyPr>
            <a:normAutofit fontScale="85000" lnSpcReduction="10000"/>
          </a:bodyPr>
          <a:lstStyle/>
          <a:p>
            <a:r>
              <a:rPr lang="en-US" dirty="0" smtClean="0"/>
              <a:t>Of the 495 individual EFI modules on my Dell Latitude E6430, 144 appear to contribute code to SMM…</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14400"/>
            <a:ext cx="7086600" cy="483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08065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Disturbing Trend</a:t>
            </a:r>
            <a:endParaRPr lang="en-US" dirty="0"/>
          </a:p>
        </p:txBody>
      </p:sp>
      <p:sp>
        <p:nvSpPr>
          <p:cNvPr id="3" name="Content Placeholder 2"/>
          <p:cNvSpPr>
            <a:spLocks noGrp="1"/>
          </p:cNvSpPr>
          <p:nvPr>
            <p:ph idx="1"/>
          </p:nvPr>
        </p:nvSpPr>
        <p:spPr/>
        <p:txBody>
          <a:bodyPr/>
          <a:lstStyle/>
          <a:p>
            <a:r>
              <a:rPr lang="en-US" dirty="0" smtClean="0"/>
              <a:t>Although SMM should be treated as a “trusted code base” due to its security critical nature, the amount of code executing in SMRAM appears to be on an upward trajectory</a:t>
            </a:r>
          </a:p>
          <a:p>
            <a:r>
              <a:rPr lang="en-US" dirty="0" smtClean="0"/>
              <a:t>Expect more vulnerabilities here in the future, any of which could be used to bypass Secure Boot.</a:t>
            </a:r>
          </a:p>
        </p:txBody>
      </p:sp>
    </p:spTree>
    <p:extLst>
      <p:ext uri="{BB962C8B-B14F-4D97-AF65-F5344CB8AC3E}">
        <p14:creationId xmlns:p14="http://schemas.microsoft.com/office/powerpoint/2010/main" val="41023593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Result</a:t>
            </a:r>
            <a:endParaRPr lang="en-US" dirty="0"/>
          </a:p>
        </p:txBody>
      </p:sp>
      <p:sp>
        <p:nvSpPr>
          <p:cNvPr id="3" name="Content Placeholder 2"/>
          <p:cNvSpPr>
            <a:spLocks noGrp="1"/>
          </p:cNvSpPr>
          <p:nvPr>
            <p:ph idx="1"/>
          </p:nvPr>
        </p:nvSpPr>
        <p:spPr/>
        <p:txBody>
          <a:bodyPr/>
          <a:lstStyle/>
          <a:p>
            <a:r>
              <a:rPr lang="en-US" dirty="0" smtClean="0"/>
              <a:t>BIOS_CNTL protection of the SPI Flash can be defeated on a large number of systems by temporarily suppressing SMM.</a:t>
            </a:r>
          </a:p>
          <a:p>
            <a:pPr lvl="1"/>
            <a:r>
              <a:rPr lang="en-US" dirty="0" smtClean="0"/>
              <a:t>Attack does not require arbitrary code execution in SMM.</a:t>
            </a:r>
          </a:p>
          <a:p>
            <a:r>
              <a:rPr lang="en-US" dirty="0" smtClean="0"/>
              <a:t>But how can we suppress SMM?</a:t>
            </a:r>
            <a:endParaRPr lang="en-US" dirty="0"/>
          </a:p>
        </p:txBody>
      </p:sp>
    </p:spTree>
    <p:extLst>
      <p:ext uri="{BB962C8B-B14F-4D97-AF65-F5344CB8AC3E}">
        <p14:creationId xmlns:p14="http://schemas.microsoft.com/office/powerpoint/2010/main" val="17850937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439" y="3581400"/>
            <a:ext cx="8229600" cy="2567678"/>
          </a:xfrm>
        </p:spPr>
        <p:txBody>
          <a:bodyPr>
            <a:normAutofit fontScale="77500" lnSpcReduction="20000"/>
          </a:bodyPr>
          <a:lstStyle/>
          <a:p>
            <a:r>
              <a:rPr lang="en-US" dirty="0" smtClean="0"/>
              <a:t>On systems without SMI_LOCK set, we can temporarily disable SMIs and write to flash regions relying on BIOS_CNTL protection, like the EFI variable region.</a:t>
            </a:r>
          </a:p>
          <a:p>
            <a:r>
              <a:rPr lang="en-US" dirty="0"/>
              <a:t>3216 </a:t>
            </a:r>
            <a:r>
              <a:rPr lang="en-US" dirty="0" smtClean="0"/>
              <a:t>of 8005 (~40%) systems surveyed did not have SMI_LOCK set.</a:t>
            </a:r>
          </a:p>
          <a:p>
            <a:pPr lvl="1"/>
            <a:r>
              <a:rPr lang="en-US" dirty="0" smtClean="0"/>
              <a:t>A greater number could probably be made vulnerable by downgrading the BIOS to a vulnerable revision, which is usually allowed.</a:t>
            </a:r>
          </a:p>
          <a:p>
            <a:endParaRPr lang="en-US" dirty="0" smtClean="0"/>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86296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50" y="2513468"/>
            <a:ext cx="706755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40035" y="6149078"/>
            <a:ext cx="7661140" cy="338554"/>
          </a:xfrm>
          <a:prstGeom prst="rect">
            <a:avLst/>
          </a:prstGeom>
          <a:noFill/>
        </p:spPr>
        <p:txBody>
          <a:bodyPr wrap="square" rtlCol="0">
            <a:spAutoFit/>
          </a:bodyPr>
          <a:lstStyle/>
          <a:p>
            <a:pPr>
              <a:spcAft>
                <a:spcPts val="600"/>
              </a:spcAft>
            </a:pPr>
            <a:r>
              <a:rPr lang="en-US" sz="1600" dirty="0" smtClean="0">
                <a:ea typeface="Verdana" pitchFamily="34" charset="0"/>
                <a:cs typeface="Verdana" pitchFamily="34" charset="0"/>
              </a:rPr>
              <a:t>Source: Intel 8-series-chipset-pch-datasheet.pdf</a:t>
            </a:r>
          </a:p>
        </p:txBody>
      </p:sp>
    </p:spTree>
    <p:extLst>
      <p:ext uri="{BB962C8B-B14F-4D97-AF65-F5344CB8AC3E}">
        <p14:creationId xmlns:p14="http://schemas.microsoft.com/office/powerpoint/2010/main" val="22683885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275"/>
            <a:ext cx="8229600" cy="944562"/>
          </a:xfrm>
        </p:spPr>
        <p:txBody>
          <a:bodyPr>
            <a:normAutofit fontScale="90000"/>
          </a:bodyPr>
          <a:lstStyle/>
          <a:p>
            <a:r>
              <a:rPr lang="en-US" dirty="0" smtClean="0"/>
              <a:t>Disabled BIOSWE protection (1 of 2)</a:t>
            </a:r>
            <a:endParaRPr lang="en-US" dirty="0"/>
          </a:p>
        </p:txBody>
      </p:sp>
      <p:sp>
        <p:nvSpPr>
          <p:cNvPr id="3" name="Content Placeholder 2"/>
          <p:cNvSpPr>
            <a:spLocks noGrp="1"/>
          </p:cNvSpPr>
          <p:nvPr>
            <p:ph idx="1"/>
          </p:nvPr>
        </p:nvSpPr>
        <p:spPr>
          <a:xfrm>
            <a:off x="609600" y="5057521"/>
            <a:ext cx="8229600" cy="1068641"/>
          </a:xfrm>
        </p:spPr>
        <p:txBody>
          <a:bodyPr>
            <a:normAutofit fontScale="85000" lnSpcReduction="10000"/>
          </a:bodyPr>
          <a:lstStyle/>
          <a:p>
            <a:r>
              <a:rPr lang="en-US" dirty="0" smtClean="0"/>
              <a:t>Again the attacker tries to set the BIOS Write Enable bit to 1 to allow him to overwrite the BIOS chip.</a:t>
            </a:r>
            <a:endParaRPr lang="en-US" dirty="0"/>
          </a:p>
        </p:txBody>
      </p:sp>
      <p:sp>
        <p:nvSpPr>
          <p:cNvPr id="5" name="Rounded Rectangle 4"/>
          <p:cNvSpPr/>
          <p:nvPr/>
        </p:nvSpPr>
        <p:spPr>
          <a:xfrm>
            <a:off x="1149067" y="3565891"/>
            <a:ext cx="1869262" cy="914400"/>
          </a:xfrm>
          <a:prstGeom prst="roundRect">
            <a:avLst/>
          </a:prstGeom>
          <a:solidFill>
            <a:schemeClr val="tx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Ring0 Code</a:t>
            </a:r>
          </a:p>
        </p:txBody>
      </p:sp>
      <p:sp>
        <p:nvSpPr>
          <p:cNvPr id="6" name="Rounded Rectangle 5"/>
          <p:cNvSpPr/>
          <p:nvPr/>
        </p:nvSpPr>
        <p:spPr>
          <a:xfrm>
            <a:off x="5553831" y="3565891"/>
            <a:ext cx="1761369" cy="914400"/>
          </a:xfrm>
          <a:prstGeom prst="roundRect">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BIOS_CNTL</a:t>
            </a:r>
          </a:p>
        </p:txBody>
      </p:sp>
      <p:sp>
        <p:nvSpPr>
          <p:cNvPr id="7" name="Rounded Rectangle 6"/>
          <p:cNvSpPr/>
          <p:nvPr/>
        </p:nvSpPr>
        <p:spPr>
          <a:xfrm>
            <a:off x="1113986" y="1342931"/>
            <a:ext cx="1448475" cy="914400"/>
          </a:xfrm>
          <a:prstGeom prst="roundRect">
            <a:avLst/>
          </a:prstGeom>
          <a:solidFill>
            <a:schemeClr val="accent5"/>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SMM</a:t>
            </a:r>
          </a:p>
        </p:txBody>
      </p:sp>
      <p:sp>
        <p:nvSpPr>
          <p:cNvPr id="8" name="Right Arrow 7"/>
          <p:cNvSpPr/>
          <p:nvPr/>
        </p:nvSpPr>
        <p:spPr>
          <a:xfrm>
            <a:off x="3424274" y="3780775"/>
            <a:ext cx="1835549" cy="484632"/>
          </a:xfrm>
          <a:prstGeom prst="rightArrow">
            <a:avLst/>
          </a:prstGeom>
          <a:solidFill>
            <a:schemeClr val="tx2">
              <a:lumMod val="20000"/>
              <a:lumOff val="8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9" name="Rounded Rectangular Callout 8"/>
          <p:cNvSpPr/>
          <p:nvPr/>
        </p:nvSpPr>
        <p:spPr>
          <a:xfrm>
            <a:off x="675684" y="2710192"/>
            <a:ext cx="2403336" cy="612648"/>
          </a:xfrm>
          <a:prstGeom prst="wedgeRoundRectCallout">
            <a:avLst>
              <a:gd name="adj1" fmla="val -12978"/>
              <a:gd name="adj2" fmla="val 83633"/>
              <a:gd name="adj3" fmla="val 16667"/>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 BIOS_CNTL.BIOSWE = 1</a:t>
            </a:r>
          </a:p>
        </p:txBody>
      </p:sp>
      <p:sp>
        <p:nvSpPr>
          <p:cNvPr id="10" name="Multiply 9"/>
          <p:cNvSpPr/>
          <p:nvPr/>
        </p:nvSpPr>
        <p:spPr>
          <a:xfrm>
            <a:off x="1004408" y="1069186"/>
            <a:ext cx="1667629" cy="1461889"/>
          </a:xfrm>
          <a:prstGeom prst="mathMultiply">
            <a:avLst/>
          </a:prstGeom>
          <a:solidFill>
            <a:srgbClr val="FF0000">
              <a:alpha val="77000"/>
            </a:srgb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Tree>
    <p:extLst>
      <p:ext uri="{BB962C8B-B14F-4D97-AF65-F5344CB8AC3E}">
        <p14:creationId xmlns:p14="http://schemas.microsoft.com/office/powerpoint/2010/main" val="18218093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Disabled BIOSWE protection (2 of 2)</a:t>
            </a:r>
            <a:endParaRPr lang="en-US" dirty="0"/>
          </a:p>
        </p:txBody>
      </p:sp>
      <p:sp>
        <p:nvSpPr>
          <p:cNvPr id="3" name="Content Placeholder 2"/>
          <p:cNvSpPr>
            <a:spLocks noGrp="1"/>
          </p:cNvSpPr>
          <p:nvPr>
            <p:ph idx="1"/>
          </p:nvPr>
        </p:nvSpPr>
        <p:spPr>
          <a:xfrm>
            <a:off x="609600" y="5057521"/>
            <a:ext cx="8229600" cy="1068641"/>
          </a:xfrm>
        </p:spPr>
        <p:txBody>
          <a:bodyPr>
            <a:normAutofit/>
          </a:bodyPr>
          <a:lstStyle/>
          <a:p>
            <a:r>
              <a:rPr lang="en-US" dirty="0" smtClean="0"/>
              <a:t>This time the SMI that protects BIOSWE fails to fire.</a:t>
            </a:r>
            <a:endParaRPr lang="en-US" dirty="0"/>
          </a:p>
        </p:txBody>
      </p:sp>
      <p:sp>
        <p:nvSpPr>
          <p:cNvPr id="5" name="Rounded Rectangle 4"/>
          <p:cNvSpPr/>
          <p:nvPr/>
        </p:nvSpPr>
        <p:spPr>
          <a:xfrm>
            <a:off x="1149067" y="3565891"/>
            <a:ext cx="1869262" cy="914400"/>
          </a:xfrm>
          <a:prstGeom prst="roundRect">
            <a:avLst/>
          </a:prstGeom>
          <a:solidFill>
            <a:schemeClr val="tx2"/>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Ring0 Code</a:t>
            </a:r>
          </a:p>
        </p:txBody>
      </p:sp>
      <p:sp>
        <p:nvSpPr>
          <p:cNvPr id="6" name="Rounded Rectangle 5"/>
          <p:cNvSpPr/>
          <p:nvPr/>
        </p:nvSpPr>
        <p:spPr>
          <a:xfrm>
            <a:off x="5553831" y="3565891"/>
            <a:ext cx="1761369" cy="914400"/>
          </a:xfrm>
          <a:prstGeom prst="roundRect">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BIOS_CNTL</a:t>
            </a:r>
          </a:p>
        </p:txBody>
      </p:sp>
      <p:sp>
        <p:nvSpPr>
          <p:cNvPr id="8" name="Right Arrow 7"/>
          <p:cNvSpPr/>
          <p:nvPr/>
        </p:nvSpPr>
        <p:spPr>
          <a:xfrm>
            <a:off x="3424274" y="3780775"/>
            <a:ext cx="1835549" cy="484632"/>
          </a:xfrm>
          <a:prstGeom prst="rightArrow">
            <a:avLst/>
          </a:prstGeom>
          <a:solidFill>
            <a:schemeClr val="tx2">
              <a:lumMod val="20000"/>
              <a:lumOff val="8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
        <p:nvSpPr>
          <p:cNvPr id="11" name="Rounded Rectangular Callout 10"/>
          <p:cNvSpPr/>
          <p:nvPr/>
        </p:nvSpPr>
        <p:spPr>
          <a:xfrm>
            <a:off x="5017062" y="2710192"/>
            <a:ext cx="2844351" cy="612648"/>
          </a:xfrm>
          <a:prstGeom prst="wedgeRoundRectCallout">
            <a:avLst>
              <a:gd name="adj1" fmla="val -15722"/>
              <a:gd name="adj2" fmla="val 88917"/>
              <a:gd name="adj3" fmla="val 16667"/>
            </a:avLst>
          </a:prstGeom>
          <a:solidFill>
            <a:schemeClr val="accent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 OK: BIOS_CNTL.BIOSWE = 1</a:t>
            </a:r>
          </a:p>
        </p:txBody>
      </p:sp>
      <p:sp>
        <p:nvSpPr>
          <p:cNvPr id="12" name="Rounded Rectangle 11"/>
          <p:cNvSpPr/>
          <p:nvPr/>
        </p:nvSpPr>
        <p:spPr>
          <a:xfrm>
            <a:off x="1113986" y="1342931"/>
            <a:ext cx="1448475" cy="914400"/>
          </a:xfrm>
          <a:prstGeom prst="roundRect">
            <a:avLst/>
          </a:prstGeom>
          <a:solidFill>
            <a:schemeClr val="accent5"/>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SMM</a:t>
            </a:r>
          </a:p>
        </p:txBody>
      </p:sp>
      <p:sp>
        <p:nvSpPr>
          <p:cNvPr id="14" name="Multiply 13"/>
          <p:cNvSpPr/>
          <p:nvPr/>
        </p:nvSpPr>
        <p:spPr>
          <a:xfrm>
            <a:off x="1004408" y="1069186"/>
            <a:ext cx="1667629" cy="1461889"/>
          </a:xfrm>
          <a:prstGeom prst="mathMultiply">
            <a:avLst/>
          </a:prstGeom>
          <a:solidFill>
            <a:srgbClr val="FF0000">
              <a:alpha val="77000"/>
            </a:srgb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mtClean="0">
              <a:solidFill>
                <a:schemeClr val="tx1"/>
              </a:solidFill>
            </a:endParaRPr>
          </a:p>
        </p:txBody>
      </p:sp>
    </p:spTree>
    <p:extLst>
      <p:ext uri="{BB962C8B-B14F-4D97-AF65-F5344CB8AC3E}">
        <p14:creationId xmlns:p14="http://schemas.microsoft.com/office/powerpoint/2010/main" val="2601467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105400"/>
            <a:ext cx="8229600" cy="1524000"/>
          </a:xfrm>
        </p:spPr>
        <p:txBody>
          <a:bodyPr>
            <a:normAutofit lnSpcReduction="10000"/>
          </a:bodyPr>
          <a:lstStyle/>
          <a:p>
            <a:r>
              <a:rPr lang="en-US" dirty="0" smtClean="0"/>
              <a:t>Ring0 can now modify </a:t>
            </a:r>
            <a:r>
              <a:rPr lang="en-US" u="sng" dirty="0" smtClean="0"/>
              <a:t>authenticated</a:t>
            </a:r>
            <a:r>
              <a:rPr lang="en-US" dirty="0" smtClean="0"/>
              <a:t> EFI Variables, which allows trivial bypassing of Secure Boot.</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773941" cy="369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17115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Demo video </a:t>
            </a:r>
            <a:endParaRPr lang="en-US" dirty="0"/>
          </a:p>
        </p:txBody>
      </p:sp>
    </p:spTree>
    <p:extLst>
      <p:ext uri="{BB962C8B-B14F-4D97-AF65-F5344CB8AC3E}">
        <p14:creationId xmlns:p14="http://schemas.microsoft.com/office/powerpoint/2010/main" val="384730555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ways to suppress SMM?</a:t>
            </a:r>
            <a:endParaRPr lang="en-US" dirty="0"/>
          </a:p>
        </p:txBody>
      </p:sp>
      <p:sp>
        <p:nvSpPr>
          <p:cNvPr id="3" name="Content Placeholder 2"/>
          <p:cNvSpPr>
            <a:spLocks noGrp="1"/>
          </p:cNvSpPr>
          <p:nvPr>
            <p:ph idx="1"/>
          </p:nvPr>
        </p:nvSpPr>
        <p:spPr/>
        <p:txBody>
          <a:bodyPr/>
          <a:lstStyle/>
          <a:p>
            <a:r>
              <a:rPr lang="en-US" dirty="0" smtClean="0"/>
              <a:t>Yes.</a:t>
            </a:r>
          </a:p>
          <a:p>
            <a:r>
              <a:rPr lang="en-US" dirty="0" smtClean="0"/>
              <a:t>Chipset dependent, read your chipset documentation ;)</a:t>
            </a:r>
          </a:p>
        </p:txBody>
      </p:sp>
    </p:spTree>
    <p:extLst>
      <p:ext uri="{BB962C8B-B14F-4D97-AF65-F5344CB8AC3E}">
        <p14:creationId xmlns:p14="http://schemas.microsoft.com/office/powerpoint/2010/main" val="2974263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SMM_BWP</a:t>
            </a:r>
            <a:endParaRPr lang="en-US" dirty="0"/>
          </a:p>
        </p:txBody>
      </p:sp>
      <p:sp>
        <p:nvSpPr>
          <p:cNvPr id="3" name="Content Placeholder 2"/>
          <p:cNvSpPr>
            <a:spLocks noGrp="1"/>
          </p:cNvSpPr>
          <p:nvPr>
            <p:ph idx="1"/>
          </p:nvPr>
        </p:nvSpPr>
        <p:spPr>
          <a:xfrm>
            <a:off x="457200" y="4724400"/>
            <a:ext cx="8229600" cy="1401763"/>
          </a:xfrm>
        </p:spPr>
        <p:txBody>
          <a:bodyPr>
            <a:normAutofit fontScale="92500" lnSpcReduction="10000"/>
          </a:bodyPr>
          <a:lstStyle/>
          <a:p>
            <a:r>
              <a:rPr lang="en-US" dirty="0" smtClean="0"/>
              <a:t>SMM_BWP offers a way to prevent malicious Ring0 writes to the SPI Flash even if SMI’s are suppressed.</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43" y="1143000"/>
            <a:ext cx="8591550"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40035" y="6149078"/>
            <a:ext cx="7661140" cy="338554"/>
          </a:xfrm>
          <a:prstGeom prst="rect">
            <a:avLst/>
          </a:prstGeom>
          <a:noFill/>
        </p:spPr>
        <p:txBody>
          <a:bodyPr wrap="square" rtlCol="0">
            <a:spAutoFit/>
          </a:bodyPr>
          <a:lstStyle/>
          <a:p>
            <a:pPr>
              <a:spcAft>
                <a:spcPts val="600"/>
              </a:spcAft>
            </a:pPr>
            <a:r>
              <a:rPr lang="en-US" sz="1600" dirty="0" smtClean="0">
                <a:ea typeface="Verdana" pitchFamily="34" charset="0"/>
                <a:cs typeface="Verdana" pitchFamily="34" charset="0"/>
              </a:rPr>
              <a:t>Source: Intel 8-series-chipset-pch-datasheet.pdf</a:t>
            </a:r>
          </a:p>
        </p:txBody>
      </p:sp>
    </p:spTree>
    <p:extLst>
      <p:ext uri="{BB962C8B-B14F-4D97-AF65-F5344CB8AC3E}">
        <p14:creationId xmlns:p14="http://schemas.microsoft.com/office/powerpoint/2010/main" val="859580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UEFI</a:t>
            </a:r>
            <a:endParaRPr lang="en-US" dirty="0"/>
          </a:p>
        </p:txBody>
      </p:sp>
      <p:sp>
        <p:nvSpPr>
          <p:cNvPr id="3" name="Content Placeholder 2"/>
          <p:cNvSpPr>
            <a:spLocks noGrp="1"/>
          </p:cNvSpPr>
          <p:nvPr>
            <p:ph idx="1"/>
          </p:nvPr>
        </p:nvSpPr>
        <p:spPr>
          <a:xfrm>
            <a:off x="457200" y="2133600"/>
            <a:ext cx="8229600" cy="3992563"/>
          </a:xfrm>
        </p:spPr>
        <p:txBody>
          <a:bodyPr>
            <a:normAutofit fontScale="92500" lnSpcReduction="10000"/>
          </a:bodyPr>
          <a:lstStyle/>
          <a:p>
            <a:r>
              <a:rPr lang="en-US" dirty="0" smtClean="0"/>
              <a:t>UEFI has largely replaced conventional BIOS for PC platform firmware on new systems.</a:t>
            </a:r>
          </a:p>
          <a:p>
            <a:r>
              <a:rPr lang="en-US" dirty="0" smtClean="0"/>
              <a:t>UEFI 2.3.1 specifies a new security feature “Secure Boot” in order to address the </a:t>
            </a:r>
            <a:r>
              <a:rPr lang="en-US" dirty="0" err="1" smtClean="0"/>
              <a:t>bootkit</a:t>
            </a:r>
            <a:r>
              <a:rPr lang="en-US" dirty="0" smtClean="0"/>
              <a:t> vulnerability present on conventional BIOS systems. </a:t>
            </a:r>
          </a:p>
          <a:p>
            <a:r>
              <a:rPr lang="en-US" dirty="0" smtClean="0"/>
              <a:t>When enabled, Secure Boot validates the integrity of the operating system boot loader before transferring control to it. </a:t>
            </a:r>
            <a:endParaRPr lang="en-US" dirty="0"/>
          </a:p>
        </p:txBody>
      </p:sp>
      <p:pic>
        <p:nvPicPr>
          <p:cNvPr id="5122" name="Picture 2" descr="http://upload.wikimedia.org/wikipedia/commons/thumb/d/df/Uefi_logo.svg/368px-Uefi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0"/>
            <a:ext cx="1687516" cy="1948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8711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SMM_BWP</a:t>
            </a:r>
            <a:endParaRPr lang="en-US" dirty="0"/>
          </a:p>
        </p:txBody>
      </p:sp>
      <p:sp>
        <p:nvSpPr>
          <p:cNvPr id="3" name="Content Placeholder 2"/>
          <p:cNvSpPr>
            <a:spLocks noGrp="1"/>
          </p:cNvSpPr>
          <p:nvPr>
            <p:ph idx="1"/>
          </p:nvPr>
        </p:nvSpPr>
        <p:spPr>
          <a:xfrm>
            <a:off x="457200" y="4724400"/>
            <a:ext cx="8229600" cy="1401763"/>
          </a:xfrm>
        </p:spPr>
        <p:txBody>
          <a:bodyPr>
            <a:normAutofit/>
          </a:bodyPr>
          <a:lstStyle/>
          <a:p>
            <a:r>
              <a:rPr lang="en-US" dirty="0" smtClean="0"/>
              <a:t>Of the 8005 systems we surveyed, only 6 actually set the SMM_BWP bit.</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43" y="1143000"/>
            <a:ext cx="8591550"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40035" y="6149078"/>
            <a:ext cx="7661140" cy="338554"/>
          </a:xfrm>
          <a:prstGeom prst="rect">
            <a:avLst/>
          </a:prstGeom>
          <a:noFill/>
        </p:spPr>
        <p:txBody>
          <a:bodyPr wrap="square" rtlCol="0">
            <a:spAutoFit/>
          </a:bodyPr>
          <a:lstStyle/>
          <a:p>
            <a:pPr>
              <a:spcAft>
                <a:spcPts val="600"/>
              </a:spcAft>
            </a:pPr>
            <a:r>
              <a:rPr lang="en-US" sz="1600" dirty="0" smtClean="0">
                <a:ea typeface="Verdana" pitchFamily="34" charset="0"/>
                <a:cs typeface="Verdana" pitchFamily="34" charset="0"/>
              </a:rPr>
              <a:t>Source: Intel 8-series-chipset-pch-datasheet.pdf</a:t>
            </a:r>
          </a:p>
        </p:txBody>
      </p:sp>
    </p:spTree>
    <p:extLst>
      <p:ext uri="{BB962C8B-B14F-4D97-AF65-F5344CB8AC3E}">
        <p14:creationId xmlns:p14="http://schemas.microsoft.com/office/powerpoint/2010/main" val="17703541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2 Summary Part 1</a:t>
            </a:r>
            <a:endParaRPr lang="en-US" dirty="0"/>
          </a:p>
        </p:txBody>
      </p:sp>
      <p:sp>
        <p:nvSpPr>
          <p:cNvPr id="3" name="Content Placeholder 2"/>
          <p:cNvSpPr>
            <a:spLocks noGrp="1"/>
          </p:cNvSpPr>
          <p:nvPr>
            <p:ph idx="1"/>
          </p:nvPr>
        </p:nvSpPr>
        <p:spPr/>
        <p:txBody>
          <a:bodyPr>
            <a:normAutofit/>
          </a:bodyPr>
          <a:lstStyle/>
          <a:p>
            <a:r>
              <a:rPr lang="en-US" dirty="0" smtClean="0"/>
              <a:t>Many OEMs are misconfiguring the Intel provided flash protection mechanisms</a:t>
            </a:r>
          </a:p>
          <a:p>
            <a:r>
              <a:rPr lang="en-US" dirty="0" smtClean="0"/>
              <a:t>On these systems, Secure Boot can be bypassed by a compromised operating system that is able to temporarily suppress SMM and then make direct writes to the authenticated variable region of the flash chip.</a:t>
            </a:r>
          </a:p>
          <a:p>
            <a:r>
              <a:rPr lang="en-US" dirty="0" smtClean="0"/>
              <a:t>Requires Ring0 code execution in Windows</a:t>
            </a:r>
          </a:p>
          <a:p>
            <a:endParaRPr lang="en-US" dirty="0"/>
          </a:p>
        </p:txBody>
      </p:sp>
    </p:spTree>
    <p:extLst>
      <p:ext uri="{BB962C8B-B14F-4D97-AF65-F5344CB8AC3E}">
        <p14:creationId xmlns:p14="http://schemas.microsoft.com/office/powerpoint/2010/main" val="38229247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2 Summary Part 2</a:t>
            </a:r>
            <a:endParaRPr lang="en-US" dirty="0"/>
          </a:p>
        </p:txBody>
      </p:sp>
      <p:sp>
        <p:nvSpPr>
          <p:cNvPr id="3" name="Content Placeholder 2"/>
          <p:cNvSpPr>
            <a:spLocks noGrp="1"/>
          </p:cNvSpPr>
          <p:nvPr>
            <p:ph idx="1"/>
          </p:nvPr>
        </p:nvSpPr>
        <p:spPr/>
        <p:txBody>
          <a:bodyPr>
            <a:normAutofit fontScale="92500"/>
          </a:bodyPr>
          <a:lstStyle/>
          <a:p>
            <a:r>
              <a:rPr lang="en-US" dirty="0" smtClean="0"/>
              <a:t>It is required that the SPI Flash region associated with EFI variables be writable to at least SMM, thus the protections applied to this region are fundamentally weaker.</a:t>
            </a:r>
          </a:p>
          <a:p>
            <a:r>
              <a:rPr lang="en-US" dirty="0" smtClean="0"/>
              <a:t>This weakness can often be exploited through SMI suppression, leading to a Secure Boot break.</a:t>
            </a:r>
          </a:p>
          <a:p>
            <a:r>
              <a:rPr lang="en-US" dirty="0" smtClean="0"/>
              <a:t>OEMs/IBVs could improve the security of this region by setting SMM_BWP, but most are not doing so currently.</a:t>
            </a:r>
            <a:endParaRPr lang="en-US" dirty="0"/>
          </a:p>
        </p:txBody>
      </p:sp>
    </p:spTree>
    <p:extLst>
      <p:ext uri="{BB962C8B-B14F-4D97-AF65-F5344CB8AC3E}">
        <p14:creationId xmlns:p14="http://schemas.microsoft.com/office/powerpoint/2010/main" val="21824275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dirty="0" smtClean="0"/>
              <a:t>UEFI and Secure Boot are good things ultimately for computer security</a:t>
            </a:r>
          </a:p>
          <a:p>
            <a:pPr lvl="1"/>
            <a:r>
              <a:rPr lang="en-US" dirty="0" smtClean="0"/>
              <a:t>Attack vectors that were previously open are being addressed</a:t>
            </a:r>
          </a:p>
          <a:p>
            <a:pPr lvl="1"/>
            <a:r>
              <a:rPr lang="en-US" dirty="0" smtClean="0"/>
              <a:t>An open source reference implementation should allow us to eventually have something like a trusted code base. This is superior to the “everyone roll’s their own proprietary voodoo” that was prevalent in conventional BIOS.</a:t>
            </a:r>
          </a:p>
          <a:p>
            <a:r>
              <a:rPr lang="en-US" dirty="0" smtClean="0"/>
              <a:t>UEFI still has growing pains it will have to endure</a:t>
            </a:r>
            <a:endParaRPr lang="en-US" dirty="0"/>
          </a:p>
        </p:txBody>
      </p:sp>
    </p:spTree>
    <p:extLst>
      <p:ext uri="{BB962C8B-B14F-4D97-AF65-F5344CB8AC3E}">
        <p14:creationId xmlns:p14="http://schemas.microsoft.com/office/powerpoint/2010/main" val="1944096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Tale of One Software Bypass of Windows 8 Secure Boot”</a:t>
            </a:r>
          </a:p>
          <a:p>
            <a:pPr lvl="1"/>
            <a:r>
              <a:rPr lang="en-US" dirty="0" smtClean="0"/>
              <a:t>Black Hat USA 2013</a:t>
            </a:r>
          </a:p>
          <a:p>
            <a:pPr lvl="1"/>
            <a:r>
              <a:rPr lang="en-US" dirty="0" smtClean="0"/>
              <a:t>First published attack against Secure Boot</a:t>
            </a:r>
          </a:p>
          <a:p>
            <a:pPr lvl="1"/>
            <a:r>
              <a:rPr lang="en-US" dirty="0" smtClean="0"/>
              <a:t>If SPI Flash is writable, malicious code with IO access can defeat Secure Boot.</a:t>
            </a:r>
          </a:p>
          <a:p>
            <a:r>
              <a:rPr lang="en-US" dirty="0" smtClean="0"/>
              <a:t>“Defeating Signed BIOS Enforcement” </a:t>
            </a:r>
          </a:p>
          <a:p>
            <a:pPr lvl="1"/>
            <a:r>
              <a:rPr lang="en-US" dirty="0" err="1" smtClean="0"/>
              <a:t>EkoParty</a:t>
            </a:r>
            <a:r>
              <a:rPr lang="en-US" dirty="0" smtClean="0"/>
              <a:t>, HITB, </a:t>
            </a:r>
            <a:r>
              <a:rPr lang="en-US" dirty="0" err="1" smtClean="0"/>
              <a:t>PacSec</a:t>
            </a:r>
            <a:r>
              <a:rPr lang="en-US" dirty="0" smtClean="0"/>
              <a:t> 2013</a:t>
            </a:r>
          </a:p>
          <a:p>
            <a:pPr lvl="1"/>
            <a:r>
              <a:rPr lang="en-US" dirty="0" smtClean="0"/>
              <a:t>BIOS_CNTL protection of the SPI Flash can be defeated by SMM present malware.</a:t>
            </a:r>
          </a:p>
        </p:txBody>
      </p:sp>
    </p:spTree>
    <p:extLst>
      <p:ext uri="{BB962C8B-B14F-4D97-AF65-F5344CB8AC3E}">
        <p14:creationId xmlns:p14="http://schemas.microsoft.com/office/powerpoint/2010/main" val="16595624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Intel PSIRT team</a:t>
            </a:r>
          </a:p>
          <a:p>
            <a:r>
              <a:rPr lang="en-US" dirty="0" err="1"/>
              <a:t>Rafal</a:t>
            </a:r>
            <a:r>
              <a:rPr lang="en-US" dirty="0"/>
              <a:t> </a:t>
            </a:r>
            <a:r>
              <a:rPr lang="en-US" dirty="0" err="1" smtClean="0"/>
              <a:t>Wojtczuk</a:t>
            </a:r>
            <a:endParaRPr lang="en-US" dirty="0" smtClean="0"/>
          </a:p>
          <a:p>
            <a:r>
              <a:rPr lang="en-US" dirty="0" smtClean="0"/>
              <a:t>Rick Martinez</a:t>
            </a:r>
          </a:p>
          <a:p>
            <a:r>
              <a:rPr lang="en-US" dirty="0" smtClean="0"/>
              <a:t>EFIPWN developers</a:t>
            </a:r>
            <a:endParaRPr lang="en-US" dirty="0"/>
          </a:p>
        </p:txBody>
      </p:sp>
    </p:spTree>
    <p:extLst>
      <p:ext uri="{BB962C8B-B14F-4D97-AF65-F5344CB8AC3E}">
        <p14:creationId xmlns:p14="http://schemas.microsoft.com/office/powerpoint/2010/main" val="35423540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646813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800600"/>
            <a:ext cx="8229600" cy="1325563"/>
          </a:xfrm>
        </p:spPr>
        <p:txBody>
          <a:bodyPr>
            <a:normAutofit fontScale="92500" lnSpcReduction="20000"/>
          </a:bodyPr>
          <a:lstStyle/>
          <a:p>
            <a:r>
              <a:rPr lang="en-US" dirty="0" smtClean="0"/>
              <a:t>Secure Boot does not prevent the initial malicious write to the boot loader (unlike signed bios enforcement)</a:t>
            </a:r>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70019"/>
            <a:ext cx="468630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7749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53000"/>
            <a:ext cx="8229600" cy="1600200"/>
          </a:xfrm>
        </p:spPr>
        <p:txBody>
          <a:bodyPr>
            <a:normAutofit fontScale="92500" lnSpcReduction="20000"/>
          </a:bodyPr>
          <a:lstStyle/>
          <a:p>
            <a:r>
              <a:rPr lang="en-US" dirty="0" smtClean="0"/>
              <a:t>Upon discovery of the overwritten (malicious) boot loader, the platform firmware will attempt to cryptographically verify the integrity of the target OS loader.</a:t>
            </a:r>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49" y="501353"/>
            <a:ext cx="8877603"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67067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6506</TotalTime>
  <Words>2705</Words>
  <Application>Microsoft Office PowerPoint</Application>
  <PresentationFormat>On-screen Show (4:3)</PresentationFormat>
  <Paragraphs>263</Paragraphs>
  <Slides>76</Slides>
  <Notes>7</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Setup For Failure: Defeating Secure Boot</vt:lpstr>
      <vt:lpstr>The Malware Food Chain</vt:lpstr>
      <vt:lpstr>Malware Food Chain: Blood in the Water</vt:lpstr>
      <vt:lpstr>PowerPoint Presentation</vt:lpstr>
      <vt:lpstr>More on Signed BIOS Requirement</vt:lpstr>
      <vt:lpstr>PowerPoint Presentation</vt:lpstr>
      <vt:lpstr>Enter UEFI</vt:lpstr>
      <vt:lpstr>PowerPoint Presentation</vt:lpstr>
      <vt:lpstr>PowerPoint Presentation</vt:lpstr>
      <vt:lpstr>PowerPoint Presentation</vt:lpstr>
      <vt:lpstr>PowerPoint Presentation</vt:lpstr>
      <vt:lpstr>PowerPoint Presentation</vt:lpstr>
      <vt:lpstr>PowerPoint Presentation</vt:lpstr>
      <vt:lpstr>Attack Proposal</vt:lpstr>
      <vt:lpstr>PowerPoint Presentation</vt:lpstr>
      <vt:lpstr>PowerPoint Presentation</vt:lpstr>
      <vt:lpstr>PowerPoint Presentation</vt:lpstr>
      <vt:lpstr>PowerPoint Presentation</vt:lpstr>
      <vt:lpstr>PowerPoint Presentation</vt:lpstr>
      <vt:lpstr>Limitless possibilities</vt:lpstr>
      <vt:lpstr>PowerPoint Presentation</vt:lpstr>
      <vt:lpstr>PowerPoint Presentation</vt:lpstr>
      <vt:lpstr>PowerPoint Presentation</vt:lpstr>
      <vt:lpstr>PowerPoint Presentation</vt:lpstr>
      <vt:lpstr>Cross Roads</vt:lpstr>
      <vt:lpstr>PowerPoint Presentation</vt:lpstr>
      <vt:lpstr>Secret Protections?</vt:lpstr>
      <vt:lpstr>PowerPoint Presentation</vt:lpstr>
      <vt:lpstr>PowerPoint Presentation</vt:lpstr>
      <vt:lpstr>PowerPoint Presentation</vt:lpstr>
      <vt:lpstr>PowerPoint Presentation</vt:lpstr>
      <vt:lpstr>PowerPoint Presentation</vt:lpstr>
      <vt:lpstr>Back on target</vt:lpstr>
      <vt:lpstr>PowerPoint Presentation</vt:lpstr>
      <vt:lpstr>PowerPoint Presentation</vt:lpstr>
      <vt:lpstr>Attack 1 Summary</vt:lpstr>
      <vt:lpstr>Attack 1 Corollary</vt:lpstr>
      <vt:lpstr>Who is responsible?</vt:lpstr>
      <vt:lpstr>Who is to responsible?</vt:lpstr>
      <vt:lpstr>PowerPoint Presentation</vt:lpstr>
      <vt:lpstr>PowerPoint Presentation</vt:lpstr>
      <vt:lpstr>PowerPoint Presentation</vt:lpstr>
      <vt:lpstr>Authenticated Variables</vt:lpstr>
      <vt:lpstr>Authenticated Variables</vt:lpstr>
      <vt:lpstr>PowerPoint Presentation</vt:lpstr>
      <vt:lpstr>PowerPoint Presentation</vt:lpstr>
      <vt:lpstr>Intel SPI Flash Protection Mechanisms</vt:lpstr>
      <vt:lpstr>BIOS_CNTL</vt:lpstr>
      <vt:lpstr>SMM BIOSWE protection (1 of 2)</vt:lpstr>
      <vt:lpstr>SMM BIOSWE protection (2 of 2)</vt:lpstr>
      <vt:lpstr>SMM BIOSWE protection (2 of 2)</vt:lpstr>
      <vt:lpstr>SMM BIOSWE protection (2 of 2)</vt:lpstr>
      <vt:lpstr>Protected Range SPI Flash Protections</vt:lpstr>
      <vt:lpstr>HSFS.FLOCKDN</vt:lpstr>
      <vt:lpstr>Intel Protections Summary</vt:lpstr>
      <vt:lpstr>PowerPoint Presentation</vt:lpstr>
      <vt:lpstr>PowerPoint Presentation</vt:lpstr>
      <vt:lpstr>PowerPoint Presentation</vt:lpstr>
      <vt:lpstr>SMM is bullet proof right?</vt:lpstr>
      <vt:lpstr>SMM and UEFI</vt:lpstr>
      <vt:lpstr>Disturbing Trend</vt:lpstr>
      <vt:lpstr>Today’s Result</vt:lpstr>
      <vt:lpstr>PowerPoint Presentation</vt:lpstr>
      <vt:lpstr>Disabled BIOSWE protection (1 of 2)</vt:lpstr>
      <vt:lpstr>Disabled BIOSWE protection (2 of 2)</vt:lpstr>
      <vt:lpstr>PowerPoint Presentation</vt:lpstr>
      <vt:lpstr>Demo</vt:lpstr>
      <vt:lpstr>Other ways to suppress SMM?</vt:lpstr>
      <vt:lpstr>SMM_BWP</vt:lpstr>
      <vt:lpstr>SMM_BWP</vt:lpstr>
      <vt:lpstr>Attack 2 Summary Part 1</vt:lpstr>
      <vt:lpstr>Attack 2 Summary Part 2</vt:lpstr>
      <vt:lpstr>Final Thoughts</vt:lpstr>
      <vt:lpstr>Related Work</vt:lpstr>
      <vt:lpstr>Acknowledgements</vt:lpstr>
      <vt:lpstr>PowerPoint Presentation</vt:lpstr>
    </vt:vector>
  </TitlesOfParts>
  <Company>The MITRE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Corey</dc:creator>
  <cp:lastModifiedBy>Corey</cp:lastModifiedBy>
  <cp:revision>138</cp:revision>
  <dcterms:created xsi:type="dcterms:W3CDTF">2014-02-17T21:08:30Z</dcterms:created>
  <dcterms:modified xsi:type="dcterms:W3CDTF">2014-08-19T23:59:12Z</dcterms:modified>
</cp:coreProperties>
</file>